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7.svg" ContentType="image/svg+xml"/>
  <Override PartName="/ppt/media/image19.svg" ContentType="image/svg+xml"/>
  <Override PartName="/ppt/media/image21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0.svg" ContentType="image/svg+xml"/>
  <Override PartName="/ppt/media/image44.svg" ContentType="image/svg+xml"/>
  <Override PartName="/ppt/media/image46.svg" ContentType="image/svg+xml"/>
  <Override PartName="/ppt/media/image4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87" r:id="rId3"/>
    <p:sldId id="291" r:id="rId4"/>
    <p:sldId id="266" r:id="rId5"/>
    <p:sldId id="256" r:id="rId7"/>
    <p:sldId id="257" r:id="rId8"/>
    <p:sldId id="258" r:id="rId9"/>
    <p:sldId id="259" r:id="rId10"/>
    <p:sldId id="260" r:id="rId11"/>
    <p:sldId id="267" r:id="rId12"/>
    <p:sldId id="261" r:id="rId13"/>
    <p:sldId id="262" r:id="rId14"/>
    <p:sldId id="263" r:id="rId15"/>
    <p:sldId id="264" r:id="rId16"/>
    <p:sldId id="265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8" r:id="rId36"/>
  </p:sldIdLst>
  <p:sldSz cx="14630400" cy="8229600"/>
  <p:notesSz cx="8229600" cy="14630400"/>
  <p:embeddedFontLst>
    <p:embeddedFont>
      <p:font typeface="Algerian" panose="04020705040A02060702" charset="0"/>
      <p:regular r:id="rId40"/>
    </p:embeddedFont>
    <p:embeddedFont>
      <p:font typeface="Montserrat" pitchFamily="34" charset="-122"/>
      <p:bold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  <p:embeddedFont>
      <p:font typeface="Calibri Light" panose="020F0302020204030204" charset="0"/>
      <p:regular r:id="rId46"/>
      <p:italic r:id="rId4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7" Type="http://schemas.openxmlformats.org/officeDocument/2006/relationships/font" Target="fonts/font8.fntdata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4.xml"/><Relationship Id="rId7" Type="http://schemas.openxmlformats.org/officeDocument/2006/relationships/image" Target="../media/image5.png"/><Relationship Id="rId6" Type="http://schemas.openxmlformats.org/officeDocument/2006/relationships/tags" Target="../tags/tag3.xml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5000"/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  <a14:imgEffect>
                      <a14:saturation sat="1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" y="0"/>
            <a:ext cx="14618970" cy="8229600"/>
          </a:xfrm>
          <a:prstGeom prst="rect">
            <a:avLst/>
          </a:prstGeom>
        </p:spPr>
      </p:pic>
      <p:pic>
        <p:nvPicPr>
          <p:cNvPr id="9" name="图片 8" descr="矢量智能对象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71382" y="2627376"/>
            <a:ext cx="936498" cy="1076706"/>
          </a:xfrm>
          <a:prstGeom prst="rect">
            <a:avLst/>
          </a:prstGeom>
        </p:spPr>
      </p:pic>
      <p:pic>
        <p:nvPicPr>
          <p:cNvPr id="10" name="图片 9" descr="3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997184" y="1404366"/>
            <a:ext cx="771144" cy="403098"/>
          </a:xfrm>
          <a:prstGeom prst="rect">
            <a:avLst/>
          </a:prstGeom>
        </p:spPr>
      </p:pic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842771" y="2627376"/>
            <a:ext cx="8165376" cy="2338578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48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1.xml"/><Relationship Id="rId5" Type="http://schemas.openxmlformats.org/officeDocument/2006/relationships/image" Target="../media/image9.png"/><Relationship Id="rId4" Type="http://schemas.openxmlformats.org/officeDocument/2006/relationships/tags" Target="../tags/tag10.xml"/><Relationship Id="rId3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12.png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tags" Target="../tags/tag8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image" Target="../media/image24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../media/image27.svg"/><Relationship Id="rId7" Type="http://schemas.openxmlformats.org/officeDocument/2006/relationships/image" Target="../media/image16.png"/><Relationship Id="rId6" Type="http://schemas.openxmlformats.org/officeDocument/2006/relationships/tags" Target="../tags/tag102.xml"/><Relationship Id="rId5" Type="http://schemas.openxmlformats.org/officeDocument/2006/relationships/image" Target="../media/image26.png"/><Relationship Id="rId4" Type="http://schemas.openxmlformats.org/officeDocument/2006/relationships/tags" Target="../tags/tag101.xml"/><Relationship Id="rId34" Type="http://schemas.openxmlformats.org/officeDocument/2006/relationships/notesSlide" Target="../notesSlides/notesSlide10.xml"/><Relationship Id="rId33" Type="http://schemas.openxmlformats.org/officeDocument/2006/relationships/slideLayout" Target="../slideLayouts/slideLayout10.xml"/><Relationship Id="rId32" Type="http://schemas.openxmlformats.org/officeDocument/2006/relationships/image" Target="../media/image12.png"/><Relationship Id="rId31" Type="http://schemas.openxmlformats.org/officeDocument/2006/relationships/tags" Target="../tags/tag122.xml"/><Relationship Id="rId30" Type="http://schemas.openxmlformats.org/officeDocument/2006/relationships/tags" Target="../tags/tag121.xml"/><Relationship Id="rId3" Type="http://schemas.openxmlformats.org/officeDocument/2006/relationships/image" Target="../media/image25.png"/><Relationship Id="rId29" Type="http://schemas.openxmlformats.org/officeDocument/2006/relationships/image" Target="../media/image30.svg"/><Relationship Id="rId28" Type="http://schemas.openxmlformats.org/officeDocument/2006/relationships/tags" Target="../tags/tag120.xml"/><Relationship Id="rId27" Type="http://schemas.openxmlformats.org/officeDocument/2006/relationships/tags" Target="../tags/tag119.xml"/><Relationship Id="rId26" Type="http://schemas.openxmlformats.org/officeDocument/2006/relationships/tags" Target="../tags/tag118.xml"/><Relationship Id="rId25" Type="http://schemas.openxmlformats.org/officeDocument/2006/relationships/tags" Target="../tags/tag117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image" Target="../media/image29.svg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100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image" Target="../media/image28.svg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.xml"/><Relationship Id="rId3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image" Target="../media/image35.png"/><Relationship Id="rId2" Type="http://schemas.openxmlformats.org/officeDocument/2006/relationships/tags" Target="../tags/tag126.xml"/><Relationship Id="rId17" Type="http://schemas.openxmlformats.org/officeDocument/2006/relationships/notesSlide" Target="../notesSlides/notesSlide16.x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12.png"/><Relationship Id="rId14" Type="http://schemas.openxmlformats.org/officeDocument/2006/relationships/image" Target="../media/image14.png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10" Type="http://schemas.openxmlformats.org/officeDocument/2006/relationships/image" Target="../media/image31.png"/><Relationship Id="rId1" Type="http://schemas.openxmlformats.org/officeDocument/2006/relationships/tags" Target="../tags/tag1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2.png"/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31.png"/><Relationship Id="rId4" Type="http://schemas.openxmlformats.org/officeDocument/2006/relationships/image" Target="../media/image40.png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image" Target="../media/image42.png"/><Relationship Id="rId2" Type="http://schemas.openxmlformats.org/officeDocument/2006/relationships/tags" Target="../tags/tag158.xml"/><Relationship Id="rId17" Type="http://schemas.openxmlformats.org/officeDocument/2006/relationships/notesSlide" Target="../notesSlides/notesSlide24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image" Target="../media/image12.png"/><Relationship Id="rId11" Type="http://schemas.openxmlformats.org/officeDocument/2006/relationships/image" Target="../media/image31.png"/><Relationship Id="rId10" Type="http://schemas.openxmlformats.org/officeDocument/2006/relationships/tags" Target="../tags/tag165.xml"/><Relationship Id="rId1" Type="http://schemas.openxmlformats.org/officeDocument/2006/relationships/tags" Target="../tags/tag15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image" Target="../media/image44.svg"/><Relationship Id="rId5" Type="http://schemas.openxmlformats.org/officeDocument/2006/relationships/image" Target="../media/image16.png"/><Relationship Id="rId4" Type="http://schemas.openxmlformats.org/officeDocument/2006/relationships/tags" Target="../tags/tag171.xml"/><Relationship Id="rId33" Type="http://schemas.openxmlformats.org/officeDocument/2006/relationships/notesSlide" Target="../notesSlides/notesSlide25.xml"/><Relationship Id="rId32" Type="http://schemas.openxmlformats.org/officeDocument/2006/relationships/slideLayout" Target="../slideLayouts/slideLayout5.xml"/><Relationship Id="rId31" Type="http://schemas.openxmlformats.org/officeDocument/2006/relationships/tags" Target="../tags/tag188.xml"/><Relationship Id="rId30" Type="http://schemas.openxmlformats.org/officeDocument/2006/relationships/tags" Target="../tags/tag187.xml"/><Relationship Id="rId3" Type="http://schemas.openxmlformats.org/officeDocument/2006/relationships/image" Target="../media/image43.png"/><Relationship Id="rId29" Type="http://schemas.openxmlformats.org/officeDocument/2006/relationships/tags" Target="../tags/tag186.xml"/><Relationship Id="rId28" Type="http://schemas.openxmlformats.org/officeDocument/2006/relationships/tags" Target="../tags/tag185.xml"/><Relationship Id="rId27" Type="http://schemas.openxmlformats.org/officeDocument/2006/relationships/image" Target="../media/image12.png"/><Relationship Id="rId26" Type="http://schemas.openxmlformats.org/officeDocument/2006/relationships/tags" Target="../tags/tag184.xml"/><Relationship Id="rId25" Type="http://schemas.openxmlformats.org/officeDocument/2006/relationships/image" Target="../media/image49.svg"/><Relationship Id="rId24" Type="http://schemas.openxmlformats.org/officeDocument/2006/relationships/tags" Target="../tags/tag183.xml"/><Relationship Id="rId23" Type="http://schemas.openxmlformats.org/officeDocument/2006/relationships/image" Target="../media/image48.png"/><Relationship Id="rId22" Type="http://schemas.openxmlformats.org/officeDocument/2006/relationships/tags" Target="../tags/tag182.xml"/><Relationship Id="rId21" Type="http://schemas.openxmlformats.org/officeDocument/2006/relationships/tags" Target="../tags/tag181.xml"/><Relationship Id="rId20" Type="http://schemas.openxmlformats.org/officeDocument/2006/relationships/tags" Target="../tags/tag180.xml"/><Relationship Id="rId2" Type="http://schemas.openxmlformats.org/officeDocument/2006/relationships/tags" Target="../tags/tag170.xml"/><Relationship Id="rId19" Type="http://schemas.openxmlformats.org/officeDocument/2006/relationships/image" Target="../media/image17.svg"/><Relationship Id="rId18" Type="http://schemas.openxmlformats.org/officeDocument/2006/relationships/image" Target="../media/image47.png"/><Relationship Id="rId17" Type="http://schemas.openxmlformats.org/officeDocument/2006/relationships/tags" Target="../tags/tag179.xml"/><Relationship Id="rId16" Type="http://schemas.openxmlformats.org/officeDocument/2006/relationships/image" Target="../media/image15.png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image" Target="../media/image46.svg"/><Relationship Id="rId11" Type="http://schemas.openxmlformats.org/officeDocument/2006/relationships/tags" Target="../tags/tag175.xml"/><Relationship Id="rId10" Type="http://schemas.openxmlformats.org/officeDocument/2006/relationships/image" Target="../media/image45.png"/><Relationship Id="rId1" Type="http://schemas.openxmlformats.org/officeDocument/2006/relationships/tags" Target="../tags/tag1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89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3.png"/><Relationship Id="rId2" Type="http://schemas.openxmlformats.org/officeDocument/2006/relationships/tags" Target="../tags/tag17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12.png"/><Relationship Id="rId14" Type="http://schemas.openxmlformats.org/officeDocument/2006/relationships/image" Target="../media/image14.png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tags" Target="../tags/tag30.xml"/><Relationship Id="rId3" Type="http://schemas.openxmlformats.org/officeDocument/2006/relationships/image" Target="../media/image15.png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4.xml"/><Relationship Id="rId23" Type="http://schemas.openxmlformats.org/officeDocument/2006/relationships/image" Target="../media/image12.png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image" Target="../media/image21.svg"/><Relationship Id="rId2" Type="http://schemas.openxmlformats.org/officeDocument/2006/relationships/tags" Target="../tags/tag29.xml"/><Relationship Id="rId19" Type="http://schemas.openxmlformats.org/officeDocument/2006/relationships/tags" Target="../tags/tag40.xml"/><Relationship Id="rId18" Type="http://schemas.openxmlformats.org/officeDocument/2006/relationships/image" Target="../media/image20.png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image" Target="../media/image19.svg"/><Relationship Id="rId12" Type="http://schemas.openxmlformats.org/officeDocument/2006/relationships/tags" Target="../tags/tag35.xml"/><Relationship Id="rId11" Type="http://schemas.openxmlformats.org/officeDocument/2006/relationships/image" Target="../media/image18.png"/><Relationship Id="rId10" Type="http://schemas.openxmlformats.org/officeDocument/2006/relationships/tags" Target="../tags/tag34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12.png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8" Type="http://schemas.openxmlformats.org/officeDocument/2006/relationships/notesSlide" Target="../notesSlides/notesSlide6.x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12.png"/><Relationship Id="rId25" Type="http://schemas.openxmlformats.org/officeDocument/2006/relationships/tags" Target="../tags/tag78.xml"/><Relationship Id="rId24" Type="http://schemas.openxmlformats.org/officeDocument/2006/relationships/tags" Target="../tags/tag77.xml"/><Relationship Id="rId23" Type="http://schemas.openxmlformats.org/officeDocument/2006/relationships/tags" Target="../tags/tag76.xml"/><Relationship Id="rId22" Type="http://schemas.openxmlformats.org/officeDocument/2006/relationships/tags" Target="../tags/tag75.xml"/><Relationship Id="rId21" Type="http://schemas.openxmlformats.org/officeDocument/2006/relationships/tags" Target="../tags/tag74.xml"/><Relationship Id="rId20" Type="http://schemas.openxmlformats.org/officeDocument/2006/relationships/tags" Target="../tags/tag73.xml"/><Relationship Id="rId2" Type="http://schemas.openxmlformats.org/officeDocument/2006/relationships/tags" Target="../tags/tag56.xml"/><Relationship Id="rId19" Type="http://schemas.openxmlformats.org/officeDocument/2006/relationships/tags" Target="../tags/tag72.xml"/><Relationship Id="rId18" Type="http://schemas.openxmlformats.org/officeDocument/2006/relationships/tags" Target="../tags/tag7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image" Target="../media/image22.png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7325" y="35560"/>
            <a:ext cx="14942185" cy="8195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5" y="560070"/>
            <a:ext cx="13275945" cy="7109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36495" y="784860"/>
            <a:ext cx="10158730" cy="66598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870" y="0"/>
            <a:ext cx="551053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8414" y="2334617"/>
            <a:ext cx="4775002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The U.S. is Getting More Diverse</a:t>
            </a:r>
            <a:endParaRPr lang="en-US" sz="48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28414" y="3087092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More older people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28414" y="3509526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More people from different backgrounds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28414" y="3931960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White population going down from 72% to 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indent="0" algn="l">
              <a:lnSpc>
                <a:spcPct val="100000"/>
              </a:lnSpc>
              <a:buSzPct val="100000"/>
              <a:buNone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47% by 2050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28414" y="510178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More foreign-born people: From 14% to 19%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>
            <p:custDataLst>
              <p:tags r:id="rId1"/>
            </p:custDataLst>
          </p:nvPr>
        </p:nvSpPr>
        <p:spPr>
          <a:xfrm>
            <a:off x="9441815" y="3211195"/>
            <a:ext cx="3975100" cy="338709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4" name="Shape 2"/>
          <p:cNvSpPr/>
          <p:nvPr>
            <p:custDataLst>
              <p:tags r:id="rId2"/>
            </p:custDataLst>
          </p:nvPr>
        </p:nvSpPr>
        <p:spPr>
          <a:xfrm>
            <a:off x="5084445" y="3208020"/>
            <a:ext cx="3975100" cy="338709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23" name="Shape 2"/>
          <p:cNvSpPr/>
          <p:nvPr>
            <p:custDataLst>
              <p:tags r:id="rId3"/>
            </p:custDataLst>
          </p:nvPr>
        </p:nvSpPr>
        <p:spPr>
          <a:xfrm>
            <a:off x="727075" y="3208020"/>
            <a:ext cx="3975100" cy="338709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758309" y="1351280"/>
            <a:ext cx="5750362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Growing Hispanic Population</a:t>
            </a:r>
            <a:endParaRPr lang="en-US" sz="54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391450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Hispanic: People from Spanish-speaking backgrounds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>
            <p:custDataLst>
              <p:tags r:id="rId4"/>
            </p:custDataLst>
          </p:nvPr>
        </p:nvSpPr>
        <p:spPr>
          <a:xfrm>
            <a:off x="727075" y="3433445"/>
            <a:ext cx="4191000" cy="718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29%</a:t>
            </a:r>
            <a:endParaRPr lang="en-US" sz="88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>
            <p:custDataLst>
              <p:tags r:id="rId5"/>
            </p:custDataLst>
          </p:nvPr>
        </p:nvSpPr>
        <p:spPr>
          <a:xfrm>
            <a:off x="972820" y="4596130"/>
            <a:ext cx="2850515" cy="358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Big growth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>
            <p:custDataLst>
              <p:tags r:id="rId6"/>
            </p:custDataLst>
          </p:nvPr>
        </p:nvSpPr>
        <p:spPr>
          <a:xfrm>
            <a:off x="457200" y="5350510"/>
            <a:ext cx="4191000" cy="3486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From 12% to 29%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by 2050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>
            <p:custDataLst>
              <p:tags r:id="rId7"/>
            </p:custDataLst>
          </p:nvPr>
        </p:nvSpPr>
        <p:spPr>
          <a:xfrm>
            <a:off x="4900295" y="3434080"/>
            <a:ext cx="4191000" cy="718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—</a:t>
            </a:r>
            <a:endParaRPr lang="en-US" sz="88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>
            <p:custDataLst>
              <p:tags r:id="rId8"/>
            </p:custDataLst>
          </p:nvPr>
        </p:nvSpPr>
        <p:spPr>
          <a:xfrm>
            <a:off x="5434330" y="4564380"/>
            <a:ext cx="2850515" cy="358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Why it matters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>
            <p:custDataLst>
              <p:tags r:id="rId9"/>
            </p:custDataLst>
          </p:nvPr>
        </p:nvSpPr>
        <p:spPr>
          <a:xfrm>
            <a:off x="4868545" y="5343525"/>
            <a:ext cx="4191000" cy="3486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Strong buying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power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>
            <p:custDataLst>
              <p:tags r:id="rId10"/>
            </p:custDataLst>
          </p:nvPr>
        </p:nvSpPr>
        <p:spPr>
          <a:xfrm>
            <a:off x="9379585" y="3465830"/>
            <a:ext cx="4191000" cy="718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—</a:t>
            </a:r>
            <a:endParaRPr lang="en-US" sz="88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>
            <p:custDataLst>
              <p:tags r:id="rId11"/>
            </p:custDataLst>
          </p:nvPr>
        </p:nvSpPr>
        <p:spPr>
          <a:xfrm>
            <a:off x="9895840" y="4564380"/>
            <a:ext cx="2850515" cy="358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In the workplace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>
            <p:custDataLst>
              <p:tags r:id="rId12"/>
            </p:custDataLst>
          </p:nvPr>
        </p:nvSpPr>
        <p:spPr>
          <a:xfrm>
            <a:off x="9441815" y="5343525"/>
            <a:ext cx="4191000" cy="3486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Largest growing part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of the workforce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/>
          <p:cNvSpPr/>
          <p:nvPr>
            <p:custDataLst>
              <p:tags r:id="rId1"/>
            </p:custDataLst>
          </p:nvPr>
        </p:nvSpPr>
        <p:spPr>
          <a:xfrm>
            <a:off x="4495800" y="3025775"/>
            <a:ext cx="4409440" cy="228346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23" name="Shape 2"/>
          <p:cNvSpPr/>
          <p:nvPr>
            <p:custDataLst>
              <p:tags r:id="rId2"/>
            </p:custDataLst>
          </p:nvPr>
        </p:nvSpPr>
        <p:spPr>
          <a:xfrm>
            <a:off x="227330" y="3025775"/>
            <a:ext cx="4076065" cy="228346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455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584" y="2008029"/>
            <a:ext cx="5216366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Other Population Changes</a:t>
            </a:r>
            <a:endParaRPr lang="en-US" sz="54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>
            <p:custDataLst>
              <p:tags r:id="rId4"/>
            </p:custDataLst>
          </p:nvPr>
        </p:nvSpPr>
        <p:spPr>
          <a:xfrm>
            <a:off x="418465" y="3234055"/>
            <a:ext cx="3202305" cy="367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Asian population</a:t>
            </a:r>
            <a:endParaRPr lang="en-US" sz="4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growing</a:t>
            </a:r>
            <a:endParaRPr lang="en-US" sz="4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>
            <p:custDataLst>
              <p:tags r:id="rId5"/>
            </p:custDataLst>
          </p:nvPr>
        </p:nvSpPr>
        <p:spPr>
          <a:xfrm>
            <a:off x="419100" y="4554855"/>
            <a:ext cx="3549650" cy="357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From 4% to 9%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>
            <p:custDataLst>
              <p:tags r:id="rId6"/>
            </p:custDataLst>
          </p:nvPr>
        </p:nvSpPr>
        <p:spPr>
          <a:xfrm>
            <a:off x="4685665" y="3234055"/>
            <a:ext cx="2850515" cy="367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More diversity </a:t>
            </a:r>
            <a:endParaRPr lang="en-US" sz="4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overall</a:t>
            </a:r>
            <a:endParaRPr lang="en-US" sz="4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>
            <p:custDataLst>
              <p:tags r:id="rId7"/>
            </p:custDataLst>
          </p:nvPr>
        </p:nvSpPr>
        <p:spPr>
          <a:xfrm>
            <a:off x="4679950" y="4609465"/>
            <a:ext cx="3549650" cy="3575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No single majority group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18584" y="5866487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The "average" worker is changing – companies must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adapt.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58409"/>
            <a:ext cx="5233273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Types of Diversity at Work</a:t>
            </a:r>
            <a:endParaRPr lang="en-US" sz="54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758309" y="2886670"/>
            <a:ext cx="6448544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</p:spPr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8309" y="2856190"/>
            <a:ext cx="64485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57540" y="2561749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1070" y="2299335"/>
            <a:ext cx="826135" cy="826135"/>
          </a:xfrm>
          <a:prstGeom prst="rect">
            <a:avLst/>
          </a:prstGeom>
        </p:spPr>
      </p:pic>
      <p:sp>
        <p:nvSpPr>
          <p:cNvPr id="7" name="Text 2"/>
          <p:cNvSpPr/>
          <p:nvPr>
            <p:custDataLst>
              <p:tags r:id="rId9"/>
            </p:custDataLst>
          </p:nvPr>
        </p:nvSpPr>
        <p:spPr>
          <a:xfrm>
            <a:off x="1005364" y="3428286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Age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3"/>
          <p:cNvSpPr/>
          <p:nvPr>
            <p:custDataLst>
              <p:tags r:id="rId10"/>
            </p:custDataLst>
          </p:nvPr>
        </p:nvSpPr>
        <p:spPr>
          <a:xfrm>
            <a:off x="1005364" y="4063643"/>
            <a:ext cx="595443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Younger and older workers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9" name="Shape 4"/>
          <p:cNvSpPr/>
          <p:nvPr>
            <p:custDataLst>
              <p:tags r:id="rId11"/>
            </p:custDataLst>
          </p:nvPr>
        </p:nvSpPr>
        <p:spPr>
          <a:xfrm>
            <a:off x="7423428" y="2886670"/>
            <a:ext cx="6448663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</p:spPr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23428" y="2856190"/>
            <a:ext cx="64486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322560" y="2561590"/>
            <a:ext cx="1133475" cy="1133475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22560" y="2520315"/>
            <a:ext cx="699135" cy="699135"/>
          </a:xfrm>
          <a:prstGeom prst="rect">
            <a:avLst/>
          </a:prstGeom>
        </p:spPr>
      </p:pic>
      <p:sp>
        <p:nvSpPr>
          <p:cNvPr id="13" name="Text 5"/>
          <p:cNvSpPr/>
          <p:nvPr>
            <p:custDataLst>
              <p:tags r:id="rId16"/>
            </p:custDataLst>
          </p:nvPr>
        </p:nvSpPr>
        <p:spPr>
          <a:xfrm>
            <a:off x="7670483" y="3428286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Gender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6"/>
          <p:cNvSpPr/>
          <p:nvPr>
            <p:custDataLst>
              <p:tags r:id="rId17"/>
            </p:custDataLst>
          </p:nvPr>
        </p:nvSpPr>
        <p:spPr>
          <a:xfrm>
            <a:off x="7670483" y="4063643"/>
            <a:ext cx="595455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Almost equal men and women at work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15" name="Shape 7"/>
          <p:cNvSpPr/>
          <p:nvPr>
            <p:custDataLst>
              <p:tags r:id="rId18"/>
            </p:custDataLst>
          </p:nvPr>
        </p:nvSpPr>
        <p:spPr>
          <a:xfrm>
            <a:off x="758309" y="5049679"/>
            <a:ext cx="6448544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</p:spPr>
      </p:sp>
      <p:pic>
        <p:nvPicPr>
          <p:cNvPr id="16" name="Image 6" descr="preencoded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8309" y="5019199"/>
            <a:ext cx="64485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57540" y="4724757"/>
            <a:ext cx="649962" cy="64996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1070" y="4453890"/>
            <a:ext cx="943610" cy="943610"/>
          </a:xfrm>
          <a:prstGeom prst="rect">
            <a:avLst/>
          </a:prstGeom>
        </p:spPr>
      </p:pic>
      <p:sp>
        <p:nvSpPr>
          <p:cNvPr id="19" name="Text 8"/>
          <p:cNvSpPr/>
          <p:nvPr>
            <p:custDataLst>
              <p:tags r:id="rId23"/>
            </p:custDataLst>
          </p:nvPr>
        </p:nvSpPr>
        <p:spPr>
          <a:xfrm>
            <a:off x="1005364" y="57500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Race and ethnicity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20" name="Text 9"/>
          <p:cNvSpPr/>
          <p:nvPr>
            <p:custDataLst>
              <p:tags r:id="rId24"/>
            </p:custDataLst>
          </p:nvPr>
        </p:nvSpPr>
        <p:spPr>
          <a:xfrm>
            <a:off x="1005364" y="6415246"/>
            <a:ext cx="595443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Different backgrounds and cultures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21" name="Shape 10"/>
          <p:cNvSpPr/>
          <p:nvPr>
            <p:custDataLst>
              <p:tags r:id="rId25"/>
            </p:custDataLst>
          </p:nvPr>
        </p:nvSpPr>
        <p:spPr>
          <a:xfrm>
            <a:off x="7423428" y="5049679"/>
            <a:ext cx="6448663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</p:spPr>
      </p:sp>
      <p:pic>
        <p:nvPicPr>
          <p:cNvPr id="22" name="Image 9" descr="preencoded.png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23428" y="5019199"/>
            <a:ext cx="64486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322778" y="4724757"/>
            <a:ext cx="649962" cy="64996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322560" y="4625975"/>
            <a:ext cx="835025" cy="835025"/>
          </a:xfrm>
          <a:prstGeom prst="rect">
            <a:avLst/>
          </a:prstGeom>
        </p:spPr>
      </p:pic>
      <p:sp>
        <p:nvSpPr>
          <p:cNvPr id="25" name="Text 11"/>
          <p:cNvSpPr/>
          <p:nvPr>
            <p:custDataLst>
              <p:tags r:id="rId30"/>
            </p:custDataLst>
          </p:nvPr>
        </p:nvSpPr>
        <p:spPr>
          <a:xfrm>
            <a:off x="7670483" y="57500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Disability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26" name="Text 12"/>
          <p:cNvSpPr/>
          <p:nvPr>
            <p:custDataLst>
              <p:tags r:id="rId31"/>
            </p:custDataLst>
          </p:nvPr>
        </p:nvSpPr>
        <p:spPr>
          <a:xfrm>
            <a:off x="7670483" y="6404451"/>
            <a:ext cx="595455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People with different abilities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37002"/>
            <a:ext cx="4687372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More Types of Diversity</a:t>
            </a:r>
            <a:endParaRPr lang="en-US" sz="6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638040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6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Religion:</a:t>
            </a: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Different beliefs and practices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5566093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6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Other differences:</a:t>
            </a: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Education, experience, where people grew up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6494978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All these differences matter in today’s workplace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7325" y="0"/>
            <a:ext cx="14942185" cy="819531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507490" y="1908810"/>
            <a:ext cx="12181205" cy="4342765"/>
            <a:chOff x="2374" y="3006"/>
            <a:chExt cx="19183" cy="6839"/>
          </a:xfrm>
        </p:grpSpPr>
        <p:sp>
          <p:nvSpPr>
            <p:cNvPr id="5" name="Shape 1"/>
            <p:cNvSpPr/>
            <p:nvPr>
              <p:custDataLst>
                <p:tags r:id="rId2"/>
              </p:custDataLst>
            </p:nvPr>
          </p:nvSpPr>
          <p:spPr>
            <a:xfrm>
              <a:off x="4644" y="3206"/>
              <a:ext cx="15296" cy="6104"/>
            </a:xfrm>
            <a:prstGeom prst="roundRect">
              <a:avLst>
                <a:gd name="adj" fmla="val 8742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  <p:sp>
          <p:nvSpPr>
            <p:cNvPr id="3" name="Shape 1"/>
            <p:cNvSpPr/>
            <p:nvPr>
              <p:custDataLst>
                <p:tags r:id="rId3"/>
              </p:custDataLst>
            </p:nvPr>
          </p:nvSpPr>
          <p:spPr>
            <a:xfrm>
              <a:off x="4444" y="3006"/>
              <a:ext cx="15296" cy="6104"/>
            </a:xfrm>
            <a:prstGeom prst="roundRect">
              <a:avLst>
                <a:gd name="adj" fmla="val 8742"/>
              </a:avLst>
            </a:prstGeom>
            <a:solidFill>
              <a:srgbClr val="FFFFFF"/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  <p:sp>
          <p:nvSpPr>
            <p:cNvPr id="4" name="Text 0"/>
            <p:cNvSpPr/>
            <p:nvPr/>
          </p:nvSpPr>
          <p:spPr>
            <a:xfrm>
              <a:off x="2374" y="3969"/>
              <a:ext cx="19183" cy="587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Section 3 : </a:t>
              </a:r>
              <a:endParaRPr lang="en-US" sz="7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Problems with Diversity</a:t>
              </a:r>
              <a:endParaRPr lang="en-US" sz="7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t="31944"/>
          <a:stretch>
            <a:fillRect/>
          </a:stretch>
        </p:blipFill>
        <p:spPr>
          <a:xfrm>
            <a:off x="8368665" y="635"/>
            <a:ext cx="6261735" cy="82289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1164" y="1715611"/>
            <a:ext cx="4561284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How Bias Works</a:t>
            </a:r>
            <a:endParaRPr lang="en-US" sz="6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1164" y="2897624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6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Bias:</a:t>
            </a: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Preferring one thing over another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24019" y="3569613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6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Prejudice:</a:t>
            </a: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Judging someone before you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know them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1164" y="4760397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6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Stereotyping:</a:t>
            </a: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Thinking everyone in a group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is the same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4019" y="5951815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Leads to unfair treatment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51067"/>
            <a:ext cx="5716667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Discrimination at Work</a:t>
            </a:r>
            <a:endParaRPr lang="en-US" sz="8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930088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Forms include: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520519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Unfair rules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942953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Harassment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365387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Bullying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4787821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Mean jokes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521025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Leaving people out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309" y="5632688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Being disrespectful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8959" y="2575838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The Glass Ceiling</a:t>
            </a:r>
            <a:endParaRPr lang="en-US" sz="66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58959" y="361346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Invisible barrier stopping women and minorities from</a:t>
            </a:r>
            <a:endParaRPr lang="en-US" sz="28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top jobs</a:t>
            </a:r>
            <a:endParaRPr lang="en-US" sz="28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60839" y="4637603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Fact:</a:t>
            </a:r>
            <a:r>
              <a:rPr lang="en-US" sz="28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Only 4.8% of Fortune 500 CEOs were women </a:t>
            </a:r>
            <a:endParaRPr lang="en-US" sz="28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28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in 2018</a:t>
            </a:r>
            <a:endParaRPr lang="en-US" sz="28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60839" y="5660747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Why:</a:t>
            </a:r>
            <a:r>
              <a:rPr lang="en-US" sz="28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Lack of opportunities, unfair ideas about leadership</a:t>
            </a:r>
            <a:endParaRPr lang="en-US" sz="28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360" y="1378585"/>
            <a:ext cx="5015865" cy="939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The Pay Gap</a:t>
            </a:r>
            <a:endParaRPr lang="en-US" sz="6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7360" y="2317750"/>
            <a:ext cx="7295515" cy="5759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Women earn about 82 cents for every dollar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men earn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67360" y="3367405"/>
            <a:ext cx="7295515" cy="1089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Worse for Black and Hispanic women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67360" y="3959860"/>
            <a:ext cx="7295515" cy="1089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Unfair:</a:t>
            </a: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Same work should mean same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pay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285" y="0"/>
            <a:ext cx="6961505" cy="7353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7325" y="35560"/>
            <a:ext cx="14942185" cy="8195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5" y="560070"/>
            <a:ext cx="13275945" cy="71094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2660" y="1127125"/>
            <a:ext cx="11886565" cy="869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Algerian" panose="04020705040A02060702" charset="0"/>
                <a:ea typeface="Barlow Bold" pitchFamily="34" charset="-122"/>
                <a:cs typeface="Algerian" panose="04020705040A02060702" charset="0"/>
              </a:rPr>
              <a:t>CHAPTER 5 : MANAGING DIVERSITY</a:t>
            </a:r>
            <a:endParaRPr lang="en-US" sz="54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54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8875" y="2969260"/>
            <a:ext cx="6581140" cy="3733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457200" indent="-457200" algn="l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Musa Bin Abdullah 233576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M.Musa 233598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M.Muzzamil 233514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M.Arbab 233578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M.Javed  233546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62660" y="2146300"/>
            <a:ext cx="9653270" cy="673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400" b="1" dirty="0">
                <a:solidFill>
                  <a:srgbClr val="2E3C4E"/>
                </a:solidFill>
                <a:latin typeface="Algerian" panose="04020705040A02060702" charset="0"/>
                <a:ea typeface="Barlow Bold" pitchFamily="34" charset="-122"/>
                <a:cs typeface="Algerian" panose="04020705040A02060702" charset="0"/>
                <a:sym typeface="+mn-ea"/>
              </a:rPr>
              <a:t>GROUP MEMBERS :</a:t>
            </a:r>
            <a:endParaRPr lang="en-US" sz="44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  <a:p>
            <a:endParaRPr lang="en-US" sz="44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190" y="3148965"/>
            <a:ext cx="8046085" cy="718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Wrong Ideas About Disabilities</a:t>
            </a:r>
            <a:endParaRPr lang="en-US" sz="54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688340" y="4173855"/>
            <a:ext cx="4236085" cy="2372360"/>
          </a:xfrm>
          <a:prstGeom prst="roundRect">
            <a:avLst>
              <a:gd name="adj" fmla="val 7207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7860" y="4173855"/>
            <a:ext cx="127000" cy="2448560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1026795" y="4420870"/>
            <a:ext cx="3804920" cy="831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Myth: Hiring people with disabilities costs too much</a:t>
            </a:r>
            <a:endParaRPr lang="en-US" sz="28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>
            <p:custDataLst>
              <p:tags r:id="rId5"/>
            </p:custDataLst>
          </p:nvPr>
        </p:nvSpPr>
        <p:spPr>
          <a:xfrm>
            <a:off x="962025" y="5814060"/>
            <a:ext cx="3804920" cy="810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Truth: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Most changes cost less than $500</a:t>
            </a:r>
            <a:endParaRPr lang="en-US" sz="20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>
            <p:custDataLst>
              <p:tags r:id="rId6"/>
            </p:custDataLst>
          </p:nvPr>
        </p:nvSpPr>
        <p:spPr>
          <a:xfrm>
            <a:off x="5132070" y="4173855"/>
            <a:ext cx="4240530" cy="2372360"/>
          </a:xfrm>
          <a:prstGeom prst="roundRect">
            <a:avLst>
              <a:gd name="adj" fmla="val 7207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01590" y="4173855"/>
            <a:ext cx="127000" cy="2448560"/>
          </a:xfrm>
          <a:prstGeom prst="rect">
            <a:avLst/>
          </a:prstGeom>
        </p:spPr>
      </p:pic>
      <p:sp>
        <p:nvSpPr>
          <p:cNvPr id="9" name="Text 5"/>
          <p:cNvSpPr/>
          <p:nvPr>
            <p:custDataLst>
              <p:tags r:id="rId8"/>
            </p:custDataLst>
          </p:nvPr>
        </p:nvSpPr>
        <p:spPr>
          <a:xfrm>
            <a:off x="5470525" y="4420870"/>
            <a:ext cx="3804920" cy="831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Myth: They don't work as well</a:t>
            </a:r>
            <a:endParaRPr lang="en-US" sz="28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0" name="Text 6"/>
          <p:cNvSpPr/>
          <p:nvPr>
            <p:custDataLst>
              <p:tags r:id="rId9"/>
            </p:custDataLst>
          </p:nvPr>
        </p:nvSpPr>
        <p:spPr>
          <a:xfrm>
            <a:off x="5483860" y="5814060"/>
            <a:ext cx="3804920" cy="810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Truth: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They work just as well or better</a:t>
            </a:r>
            <a:endParaRPr lang="en-US" sz="20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11" name="Shape 7"/>
          <p:cNvSpPr/>
          <p:nvPr>
            <p:custDataLst>
              <p:tags r:id="rId10"/>
            </p:custDataLst>
          </p:nvPr>
        </p:nvSpPr>
        <p:spPr>
          <a:xfrm>
            <a:off x="9575165" y="4173855"/>
            <a:ext cx="4417060" cy="2372360"/>
          </a:xfrm>
          <a:prstGeom prst="roundRect">
            <a:avLst>
              <a:gd name="adj" fmla="val 7207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44685" y="4173855"/>
            <a:ext cx="127000" cy="2448560"/>
          </a:xfrm>
          <a:prstGeom prst="rect">
            <a:avLst/>
          </a:prstGeom>
        </p:spPr>
      </p:pic>
      <p:sp>
        <p:nvSpPr>
          <p:cNvPr id="13" name="Text 8"/>
          <p:cNvSpPr/>
          <p:nvPr>
            <p:custDataLst>
              <p:tags r:id="rId12"/>
            </p:custDataLst>
          </p:nvPr>
        </p:nvSpPr>
        <p:spPr>
          <a:xfrm>
            <a:off x="9913620" y="4420870"/>
            <a:ext cx="3805555" cy="8318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Myth: They have more accidents</a:t>
            </a:r>
            <a:endParaRPr lang="en-US" sz="28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9"/>
          <p:cNvSpPr/>
          <p:nvPr>
            <p:custDataLst>
              <p:tags r:id="rId13"/>
            </p:custDataLst>
          </p:nvPr>
        </p:nvSpPr>
        <p:spPr>
          <a:xfrm>
            <a:off x="9848850" y="5814060"/>
            <a:ext cx="3805555" cy="810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Truth: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They often have fewer accidents</a:t>
            </a:r>
            <a:endParaRPr lang="en-US" sz="20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7325" y="0"/>
            <a:ext cx="14942185" cy="819531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28620" y="1891665"/>
            <a:ext cx="9733280" cy="3242310"/>
            <a:chOff x="4612" y="3006"/>
            <a:chExt cx="15328" cy="5106"/>
          </a:xfrm>
        </p:grpSpPr>
        <p:sp>
          <p:nvSpPr>
            <p:cNvPr id="5" name="Shape 1"/>
            <p:cNvSpPr/>
            <p:nvPr>
              <p:custDataLst>
                <p:tags r:id="rId2"/>
              </p:custDataLst>
            </p:nvPr>
          </p:nvSpPr>
          <p:spPr>
            <a:xfrm>
              <a:off x="4812" y="3206"/>
              <a:ext cx="15128" cy="4907"/>
            </a:xfrm>
            <a:prstGeom prst="roundRect">
              <a:avLst>
                <a:gd name="adj" fmla="val 8742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  <p:sp>
          <p:nvSpPr>
            <p:cNvPr id="3" name="Shape 1"/>
            <p:cNvSpPr/>
            <p:nvPr>
              <p:custDataLst>
                <p:tags r:id="rId3"/>
              </p:custDataLst>
            </p:nvPr>
          </p:nvSpPr>
          <p:spPr>
            <a:xfrm>
              <a:off x="4612" y="3006"/>
              <a:ext cx="15128" cy="4907"/>
            </a:xfrm>
            <a:prstGeom prst="roundRect">
              <a:avLst>
                <a:gd name="adj" fmla="val 8742"/>
              </a:avLst>
            </a:prstGeom>
            <a:solidFill>
              <a:srgbClr val="FFFFFF"/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</p:grpSp>
      <p:sp>
        <p:nvSpPr>
          <p:cNvPr id="6" name="Text 0"/>
          <p:cNvSpPr/>
          <p:nvPr/>
        </p:nvSpPr>
        <p:spPr>
          <a:xfrm>
            <a:off x="1224915" y="2249170"/>
            <a:ext cx="12181205" cy="3731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Section 4 : </a:t>
            </a:r>
            <a:endParaRPr lang="en-US" sz="7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7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Laws and Solutions</a:t>
            </a:r>
            <a:endParaRPr lang="en-US" sz="7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58944" y="3347204"/>
            <a:ext cx="7541538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Important Laws About Discrimination</a:t>
            </a:r>
            <a:endParaRPr lang="en-US" sz="44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395605" y="4284345"/>
            <a:ext cx="4474210" cy="2397125"/>
          </a:xfrm>
          <a:prstGeom prst="roundRect">
            <a:avLst>
              <a:gd name="adj" fmla="val 1637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619760" y="4508500"/>
            <a:ext cx="3999230" cy="8750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Civil Rights Act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 (1964):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647065" y="5633085"/>
            <a:ext cx="3999230" cy="836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No discrimination based on race, color, religion, sex, or origin</a:t>
            </a:r>
            <a:endParaRPr lang="en-US" sz="24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Shape 5"/>
          <p:cNvSpPr/>
          <p:nvPr>
            <p:custDataLst>
              <p:tags r:id="rId4"/>
            </p:custDataLst>
          </p:nvPr>
        </p:nvSpPr>
        <p:spPr>
          <a:xfrm>
            <a:off x="5062855" y="4284345"/>
            <a:ext cx="4474210" cy="2397125"/>
          </a:xfrm>
          <a:prstGeom prst="roundRect">
            <a:avLst>
              <a:gd name="adj" fmla="val 1637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5287010" y="4508500"/>
            <a:ext cx="3999230" cy="859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Americans with Disabilities Act (1990):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5326380" y="5633085"/>
            <a:ext cx="3999230" cy="836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No discrimination against people with disabilities</a:t>
            </a:r>
            <a:endParaRPr lang="en-US" sz="24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10" name="Shape 8"/>
          <p:cNvSpPr/>
          <p:nvPr>
            <p:custDataLst>
              <p:tags r:id="rId7"/>
            </p:custDataLst>
          </p:nvPr>
        </p:nvSpPr>
        <p:spPr>
          <a:xfrm>
            <a:off x="9729470" y="4284345"/>
            <a:ext cx="4474845" cy="2397125"/>
          </a:xfrm>
          <a:prstGeom prst="roundRect">
            <a:avLst>
              <a:gd name="adj" fmla="val 1637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9953625" y="4508500"/>
            <a:ext cx="3999865" cy="859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Age Discrimination Act (1967):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9904095" y="5633085"/>
            <a:ext cx="3999865" cy="836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No discrimination against older workers</a:t>
            </a:r>
            <a:endParaRPr lang="en-US" sz="24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3980" y="0"/>
            <a:ext cx="56464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759" y="2421255"/>
            <a:ext cx="6372820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What Leaders Need to Do</a:t>
            </a:r>
            <a:endParaRPr lang="en-US" sz="6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48640" y="3826510"/>
            <a:ext cx="7837170" cy="822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Leaders must show they care about diversity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48640" y="4248785"/>
            <a:ext cx="7837170" cy="822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Set the example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8640" y="4671695"/>
            <a:ext cx="7837170" cy="822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Make diversity a business priority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48640" y="5341620"/>
            <a:ext cx="7837170" cy="822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Fact:</a:t>
            </a: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Works 3x better when leaders support it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434" y="3135233"/>
            <a:ext cx="5763458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Mentoring and Training</a:t>
            </a:r>
            <a:endParaRPr lang="en-US" sz="6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4281170"/>
            <a:ext cx="5763895" cy="866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2009" y="5364321"/>
            <a:ext cx="6123742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Mentoring helps women and minorities get promoted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4281170"/>
            <a:ext cx="5967730" cy="8667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88900" y="5364321"/>
            <a:ext cx="541234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Diversity training teaches better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teamwork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15434" y="6883797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Example:</a:t>
            </a: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Marriott trains every month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679" y="2704981"/>
            <a:ext cx="6883122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54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Employee Resource Groups</a:t>
            </a:r>
            <a:endParaRPr lang="en-US" sz="54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758309" y="3742611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Groups of employees with something in common</a:t>
            </a:r>
            <a:endParaRPr lang="en-US" sz="28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758309" y="4333042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Examples:</a:t>
            </a:r>
            <a:r>
              <a:rPr lang="en-US" sz="28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Women’s group, veterans group</a:t>
            </a:r>
            <a:endParaRPr lang="en-US" sz="28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758309" y="4755475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28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They support employees and help the company</a:t>
            </a:r>
            <a:endParaRPr lang="en-US" sz="28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758309" y="5500489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Fact:</a:t>
            </a:r>
            <a:r>
              <a:rPr lang="en-US" sz="28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90% of big companies have them</a:t>
            </a:r>
            <a:endParaRPr lang="en-US" sz="28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/>
          <p:cNvSpPr/>
          <p:nvPr>
            <p:custDataLst>
              <p:tags r:id="rId1"/>
            </p:custDataLst>
          </p:nvPr>
        </p:nvSpPr>
        <p:spPr>
          <a:xfrm>
            <a:off x="9212580" y="4294505"/>
            <a:ext cx="4578350" cy="196088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3" name="Shape 2"/>
          <p:cNvSpPr/>
          <p:nvPr>
            <p:custDataLst>
              <p:tags r:id="rId2"/>
            </p:custDataLst>
          </p:nvPr>
        </p:nvSpPr>
        <p:spPr>
          <a:xfrm>
            <a:off x="4954270" y="4292600"/>
            <a:ext cx="3693795" cy="1923415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23" name="Shape 2"/>
          <p:cNvSpPr/>
          <p:nvPr>
            <p:custDataLst>
              <p:tags r:id="rId3"/>
            </p:custDataLst>
          </p:nvPr>
        </p:nvSpPr>
        <p:spPr>
          <a:xfrm>
            <a:off x="695960" y="4294505"/>
            <a:ext cx="3693795" cy="188341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727075" y="2897505"/>
            <a:ext cx="8749665" cy="766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What Works: The Marriott Example</a:t>
            </a:r>
            <a:endParaRPr lang="en-US" sz="6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194" y="4520287"/>
            <a:ext cx="216575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Times New Roman" panose="02020603050405020304" charset="0"/>
                <a:ea typeface="Barlow Light" pitchFamily="34" charset="-122"/>
                <a:cs typeface="Times New Roman" panose="02020603050405020304" charset="0"/>
              </a:rPr>
              <a:t>01</a:t>
            </a:r>
            <a:endParaRPr lang="en-US" sz="2400" dirty="0">
              <a:solidFill>
                <a:srgbClr val="384653"/>
              </a:solidFill>
              <a:latin typeface="Times New Roman" panose="02020603050405020304" charset="0"/>
              <a:ea typeface="Barlow Light" pitchFamily="34" charset="-122"/>
              <a:cs typeface="Times New Roman" panose="020206030504050203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94" y="4857829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3729" y="502701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Monthly training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70607" y="4520287"/>
            <a:ext cx="216575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Times New Roman" panose="02020603050405020304" charset="0"/>
                <a:ea typeface="Barlow Light" pitchFamily="34" charset="-122"/>
                <a:cs typeface="Times New Roman" panose="02020603050405020304" charset="0"/>
              </a:rPr>
              <a:t>02</a:t>
            </a:r>
            <a:endParaRPr lang="en-US" sz="2400" dirty="0">
              <a:solidFill>
                <a:srgbClr val="384653"/>
              </a:solidFill>
              <a:latin typeface="Times New Roman" panose="02020603050405020304" charset="0"/>
              <a:ea typeface="Barlow Light" pitchFamily="34" charset="-122"/>
              <a:cs typeface="Times New Roman" panose="0202060305040502030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607" y="4857829"/>
            <a:ext cx="4226838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70607" y="502701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Active support 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groups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614019" y="4520287"/>
            <a:ext cx="216575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Times New Roman" panose="02020603050405020304" charset="0"/>
                <a:ea typeface="Barlow Light" pitchFamily="34" charset="-122"/>
                <a:cs typeface="Times New Roman" panose="02020603050405020304" charset="0"/>
              </a:rPr>
              <a:t>03</a:t>
            </a:r>
            <a:endParaRPr lang="en-US" sz="2400" dirty="0">
              <a:solidFill>
                <a:srgbClr val="384653"/>
              </a:solidFill>
              <a:latin typeface="Times New Roman" panose="02020603050405020304" charset="0"/>
              <a:ea typeface="Barlow Light" pitchFamily="34" charset="-122"/>
              <a:cs typeface="Times New Roman" panose="0202060305040502030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019" y="4857829"/>
            <a:ext cx="4226957" cy="30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14019" y="5027017"/>
            <a:ext cx="422695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Leaders speak out against discrimination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27194" y="6610429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Result:</a:t>
            </a: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Ranked #2 for diversity among big companies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7325" y="0"/>
            <a:ext cx="14942185" cy="819531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7490" y="1908810"/>
            <a:ext cx="12180570" cy="4342765"/>
            <a:chOff x="2374" y="3006"/>
            <a:chExt cx="19182" cy="6839"/>
          </a:xfrm>
        </p:grpSpPr>
        <p:sp>
          <p:nvSpPr>
            <p:cNvPr id="5" name="Shape 1"/>
            <p:cNvSpPr/>
            <p:nvPr>
              <p:custDataLst>
                <p:tags r:id="rId2"/>
              </p:custDataLst>
            </p:nvPr>
          </p:nvSpPr>
          <p:spPr>
            <a:xfrm>
              <a:off x="4088" y="3206"/>
              <a:ext cx="16521" cy="5688"/>
            </a:xfrm>
            <a:prstGeom prst="roundRect">
              <a:avLst>
                <a:gd name="adj" fmla="val 8742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  <p:sp>
          <p:nvSpPr>
            <p:cNvPr id="3" name="Shape 1"/>
            <p:cNvSpPr/>
            <p:nvPr>
              <p:custDataLst>
                <p:tags r:id="rId3"/>
              </p:custDataLst>
            </p:nvPr>
          </p:nvSpPr>
          <p:spPr>
            <a:xfrm>
              <a:off x="3888" y="3006"/>
              <a:ext cx="16521" cy="5688"/>
            </a:xfrm>
            <a:prstGeom prst="roundRect">
              <a:avLst>
                <a:gd name="adj" fmla="val 8742"/>
              </a:avLst>
            </a:prstGeom>
            <a:solidFill>
              <a:srgbClr val="FFFFFF"/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  <p:sp>
          <p:nvSpPr>
            <p:cNvPr id="6" name="Text 0"/>
            <p:cNvSpPr/>
            <p:nvPr/>
          </p:nvSpPr>
          <p:spPr>
            <a:xfrm>
              <a:off x="2374" y="3969"/>
              <a:ext cx="19183" cy="587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Section 5 : </a:t>
              </a:r>
              <a:endParaRPr lang="en-US" sz="7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 Questions and Summary</a:t>
              </a:r>
              <a:endParaRPr lang="en-US" sz="7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9145" y="2828925"/>
            <a:ext cx="8090535" cy="11404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Question 1 – Does Diversity Hurt Teamwork?</a:t>
            </a:r>
            <a:endParaRPr lang="en-US" sz="48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190" y="4651375"/>
            <a:ext cx="809053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Some worry focus on differences hurts teams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190" y="5073650"/>
            <a:ext cx="809053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Goal: Value differences + stay united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190" y="5495925"/>
            <a:ext cx="809053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Good companies do both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269" y="3244890"/>
            <a:ext cx="10351056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Question 2 – Does Diversity Mean Lower Standards?</a:t>
            </a:r>
            <a:endParaRPr lang="en-US" sz="48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8269" y="4248229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Some think diversity means hiring less qualified people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8269" y="4838660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600" b="1" dirty="0">
                <a:solidFill>
                  <a:srgbClr val="75BAE6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Truth:</a:t>
            </a:r>
            <a:r>
              <a:rPr lang="en-US" sz="3600" dirty="0">
                <a:solidFill>
                  <a:srgbClr val="75BAE6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It removes unfair barriers</a:t>
            </a:r>
            <a:endParaRPr lang="en-US" sz="3600" dirty="0">
              <a:solidFill>
                <a:srgbClr val="75BAE6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38269" y="5429091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Real goal: Fair chance for everyone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7325" y="-35560"/>
            <a:ext cx="14942185" cy="819531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945005" y="1908810"/>
            <a:ext cx="12047855" cy="4003040"/>
            <a:chOff x="3063" y="3006"/>
            <a:chExt cx="18973" cy="6304"/>
          </a:xfrm>
        </p:grpSpPr>
        <p:sp>
          <p:nvSpPr>
            <p:cNvPr id="5" name="Shape 1"/>
            <p:cNvSpPr/>
            <p:nvPr>
              <p:custDataLst>
                <p:tags r:id="rId2"/>
              </p:custDataLst>
            </p:nvPr>
          </p:nvSpPr>
          <p:spPr>
            <a:xfrm>
              <a:off x="4812" y="3206"/>
              <a:ext cx="15128" cy="6104"/>
            </a:xfrm>
            <a:prstGeom prst="roundRect">
              <a:avLst>
                <a:gd name="adj" fmla="val 8742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  <p:sp>
          <p:nvSpPr>
            <p:cNvPr id="3" name="Shape 1"/>
            <p:cNvSpPr/>
            <p:nvPr>
              <p:custDataLst>
                <p:tags r:id="rId3"/>
              </p:custDataLst>
            </p:nvPr>
          </p:nvSpPr>
          <p:spPr>
            <a:xfrm>
              <a:off x="4612" y="3006"/>
              <a:ext cx="15128" cy="6104"/>
            </a:xfrm>
            <a:prstGeom prst="roundRect">
              <a:avLst>
                <a:gd name="adj" fmla="val 8742"/>
              </a:avLst>
            </a:prstGeom>
            <a:solidFill>
              <a:srgbClr val="FFFFFF"/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  <p:sp>
          <p:nvSpPr>
            <p:cNvPr id="4" name="Text 0"/>
            <p:cNvSpPr/>
            <p:nvPr/>
          </p:nvSpPr>
          <p:spPr>
            <a:xfrm>
              <a:off x="3063" y="3234"/>
              <a:ext cx="18973" cy="587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Section 1 : </a:t>
              </a:r>
              <a:endParaRPr lang="en-US" sz="7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What is Diversity and </a:t>
              </a:r>
              <a:endParaRPr lang="en-US" sz="7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Why it Matters</a:t>
              </a:r>
              <a:endParaRPr lang="en-US" sz="7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910" y="3683000"/>
            <a:ext cx="10066020" cy="11563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Question 3 – Do Common Practices Hurt Diversity?</a:t>
            </a:r>
            <a:endParaRPr lang="en-US" sz="4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803910" y="4686300"/>
            <a:ext cx="4226560" cy="2446655"/>
          </a:xfrm>
          <a:prstGeom prst="roundRect">
            <a:avLst>
              <a:gd name="adj" fmla="val 1212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3430" y="4686300"/>
            <a:ext cx="121920" cy="2446655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1142365" y="4933315"/>
            <a:ext cx="3641090" cy="1444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Employee referrals hire similar people</a:t>
            </a:r>
            <a:endParaRPr lang="en-US" sz="28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6" name="Shape 3"/>
          <p:cNvSpPr/>
          <p:nvPr>
            <p:custDataLst>
              <p:tags r:id="rId5"/>
            </p:custDataLst>
          </p:nvPr>
        </p:nvSpPr>
        <p:spPr>
          <a:xfrm>
            <a:off x="5247640" y="4686300"/>
            <a:ext cx="4226560" cy="2446655"/>
          </a:xfrm>
          <a:prstGeom prst="roundRect">
            <a:avLst>
              <a:gd name="adj" fmla="val 1212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17160" y="4686300"/>
            <a:ext cx="121920" cy="2446655"/>
          </a:xfrm>
          <a:prstGeom prst="rect">
            <a:avLst/>
          </a:prstGeom>
        </p:spPr>
      </p:pic>
      <p:sp>
        <p:nvSpPr>
          <p:cNvPr id="8" name="Text 4"/>
          <p:cNvSpPr/>
          <p:nvPr>
            <p:custDataLst>
              <p:tags r:id="rId7"/>
            </p:custDataLst>
          </p:nvPr>
        </p:nvSpPr>
        <p:spPr>
          <a:xfrm>
            <a:off x="5586095" y="4933315"/>
            <a:ext cx="3641090" cy="1444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Team building may leave people out</a:t>
            </a:r>
            <a:endParaRPr lang="en-US" sz="28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9" name="Shape 5"/>
          <p:cNvSpPr/>
          <p:nvPr>
            <p:custDataLst>
              <p:tags r:id="rId8"/>
            </p:custDataLst>
          </p:nvPr>
        </p:nvSpPr>
        <p:spPr>
          <a:xfrm>
            <a:off x="9690735" y="4686300"/>
            <a:ext cx="4386580" cy="2446655"/>
          </a:xfrm>
          <a:prstGeom prst="roundRect">
            <a:avLst>
              <a:gd name="adj" fmla="val 1212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60255" y="4686300"/>
            <a:ext cx="121920" cy="2446655"/>
          </a:xfrm>
          <a:prstGeom prst="rect">
            <a:avLst/>
          </a:prstGeom>
        </p:spPr>
      </p:pic>
      <p:sp>
        <p:nvSpPr>
          <p:cNvPr id="11" name="Text 6"/>
          <p:cNvSpPr/>
          <p:nvPr>
            <p:custDataLst>
              <p:tags r:id="rId10"/>
            </p:custDataLst>
          </p:nvPr>
        </p:nvSpPr>
        <p:spPr>
          <a:xfrm>
            <a:off x="10029190" y="4933315"/>
            <a:ext cx="3641725" cy="1444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Solution: Make practices fair for all</a:t>
            </a:r>
            <a:endParaRPr lang="en-US" sz="28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4630400" cy="3052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  <p:sp>
        <p:nvSpPr>
          <p:cNvPr id="23" name="Text 2"/>
          <p:cNvSpPr/>
          <p:nvPr>
            <p:custDataLst>
              <p:tags r:id="rId13"/>
            </p:custDataLst>
          </p:nvPr>
        </p:nvSpPr>
        <p:spPr>
          <a:xfrm>
            <a:off x="1080770" y="5807075"/>
            <a:ext cx="5857240" cy="1471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People often recommend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others like themselves, 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which reduces diversity.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3" name="Text 2"/>
          <p:cNvSpPr/>
          <p:nvPr>
            <p:custDataLst>
              <p:tags r:id="rId14"/>
            </p:custDataLst>
          </p:nvPr>
        </p:nvSpPr>
        <p:spPr>
          <a:xfrm>
            <a:off x="5525770" y="5807075"/>
            <a:ext cx="5857240" cy="1471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Some activities can make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certain employees feel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excluded or uncomfortable.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2"/>
          <p:cNvSpPr/>
          <p:nvPr>
            <p:custDataLst>
              <p:tags r:id="rId15"/>
            </p:custDataLst>
          </p:nvPr>
        </p:nvSpPr>
        <p:spPr>
          <a:xfrm>
            <a:off x="9876790" y="5807075"/>
            <a:ext cx="5857240" cy="1471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Using fair and equal rules 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helps everyone feel included 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and supported.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434" y="1234043"/>
            <a:ext cx="1015412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The Bottom Line – Why Diversity Matters</a:t>
            </a:r>
            <a:endParaRPr lang="en-US" sz="6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565785" y="2360295"/>
            <a:ext cx="6662420" cy="2183130"/>
          </a:xfrm>
          <a:prstGeom prst="roundRect">
            <a:avLst>
              <a:gd name="adj" fmla="val 1944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9940" y="2574290"/>
            <a:ext cx="671830" cy="84836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010" y="2749550"/>
            <a:ext cx="302260" cy="381635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7"/>
            </p:custDataLst>
          </p:nvPr>
        </p:nvSpPr>
        <p:spPr>
          <a:xfrm>
            <a:off x="1614170" y="2757805"/>
            <a:ext cx="2945765" cy="464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Better talent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7" name="Shape 3"/>
          <p:cNvSpPr/>
          <p:nvPr>
            <p:custDataLst>
              <p:tags r:id="rId8"/>
            </p:custDataLst>
          </p:nvPr>
        </p:nvSpPr>
        <p:spPr>
          <a:xfrm>
            <a:off x="7524115" y="2332355"/>
            <a:ext cx="6714490" cy="2183130"/>
          </a:xfrm>
          <a:prstGeom prst="roundRect">
            <a:avLst>
              <a:gd name="adj" fmla="val 1944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48905" y="2546350"/>
            <a:ext cx="677545" cy="84836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7340" y="2721610"/>
            <a:ext cx="304800" cy="381635"/>
          </a:xfrm>
          <a:prstGeom prst="rect">
            <a:avLst/>
          </a:prstGeom>
        </p:spPr>
      </p:pic>
      <p:sp>
        <p:nvSpPr>
          <p:cNvPr id="10" name="Text 4"/>
          <p:cNvSpPr/>
          <p:nvPr>
            <p:custDataLst>
              <p:tags r:id="rId13"/>
            </p:custDataLst>
          </p:nvPr>
        </p:nvSpPr>
        <p:spPr>
          <a:xfrm>
            <a:off x="8625205" y="2751455"/>
            <a:ext cx="2967990" cy="464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More profit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1" name="Shape 5"/>
          <p:cNvSpPr/>
          <p:nvPr>
            <p:custDataLst>
              <p:tags r:id="rId14"/>
            </p:custDataLst>
          </p:nvPr>
        </p:nvSpPr>
        <p:spPr>
          <a:xfrm>
            <a:off x="565785" y="4849495"/>
            <a:ext cx="6662420" cy="1911350"/>
          </a:xfrm>
          <a:prstGeom prst="roundRect">
            <a:avLst>
              <a:gd name="adj" fmla="val 1944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2" name="Image 4" descr="preencoded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89940" y="4836160"/>
            <a:ext cx="671830" cy="742315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9010" y="4931410"/>
            <a:ext cx="302260" cy="334010"/>
          </a:xfrm>
          <a:prstGeom prst="rect">
            <a:avLst/>
          </a:prstGeom>
        </p:spPr>
      </p:pic>
      <p:sp>
        <p:nvSpPr>
          <p:cNvPr id="14" name="Text 6"/>
          <p:cNvSpPr/>
          <p:nvPr>
            <p:custDataLst>
              <p:tags r:id="rId20"/>
            </p:custDataLst>
          </p:nvPr>
        </p:nvSpPr>
        <p:spPr>
          <a:xfrm>
            <a:off x="1613535" y="4946015"/>
            <a:ext cx="2945765" cy="406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More creativity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5" name="Shape 7"/>
          <p:cNvSpPr/>
          <p:nvPr>
            <p:custDataLst>
              <p:tags r:id="rId21"/>
            </p:custDataLst>
          </p:nvPr>
        </p:nvSpPr>
        <p:spPr>
          <a:xfrm>
            <a:off x="7524115" y="4821555"/>
            <a:ext cx="6714490" cy="1911350"/>
          </a:xfrm>
          <a:prstGeom prst="roundRect">
            <a:avLst>
              <a:gd name="adj" fmla="val 1944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p>
            <a:endParaRPr lang="en-US"/>
          </a:p>
        </p:txBody>
      </p:sp>
      <p:pic>
        <p:nvPicPr>
          <p:cNvPr id="16" name="Image 6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748905" y="4808220"/>
            <a:ext cx="677545" cy="742315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927340" y="4903470"/>
            <a:ext cx="304800" cy="334010"/>
          </a:xfrm>
          <a:prstGeom prst="rect">
            <a:avLst/>
          </a:prstGeom>
        </p:spPr>
      </p:pic>
      <p:sp>
        <p:nvSpPr>
          <p:cNvPr id="18" name="Text 8"/>
          <p:cNvSpPr/>
          <p:nvPr>
            <p:custDataLst>
              <p:tags r:id="rId26"/>
            </p:custDataLst>
          </p:nvPr>
        </p:nvSpPr>
        <p:spPr>
          <a:xfrm>
            <a:off x="8625205" y="4918075"/>
            <a:ext cx="2967990" cy="406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Future success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937365" y="7451090"/>
            <a:ext cx="2693035" cy="778510"/>
          </a:xfrm>
          <a:prstGeom prst="rect">
            <a:avLst/>
          </a:prstGeom>
        </p:spPr>
      </p:pic>
      <p:sp>
        <p:nvSpPr>
          <p:cNvPr id="20" name="Text 2"/>
          <p:cNvSpPr/>
          <p:nvPr>
            <p:custDataLst>
              <p:tags r:id="rId28"/>
            </p:custDataLst>
          </p:nvPr>
        </p:nvSpPr>
        <p:spPr>
          <a:xfrm>
            <a:off x="969010" y="3436620"/>
            <a:ext cx="6208395" cy="11417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Diversity brings people with different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 skills, giving the company better talent.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23" name="Text 2"/>
          <p:cNvSpPr/>
          <p:nvPr>
            <p:custDataLst>
              <p:tags r:id="rId29"/>
            </p:custDataLst>
          </p:nvPr>
        </p:nvSpPr>
        <p:spPr>
          <a:xfrm>
            <a:off x="969010" y="5741035"/>
            <a:ext cx="6051550" cy="10007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Different ideas from different people lead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 to more creative solutions.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24" name="Text 2"/>
          <p:cNvSpPr/>
          <p:nvPr>
            <p:custDataLst>
              <p:tags r:id="rId30"/>
            </p:custDataLst>
          </p:nvPr>
        </p:nvSpPr>
        <p:spPr>
          <a:xfrm>
            <a:off x="7927340" y="3449320"/>
            <a:ext cx="6098540" cy="11417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Diverse teams make smarter decisions,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which helps the company earn more money.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25" name="Text 2"/>
          <p:cNvSpPr/>
          <p:nvPr>
            <p:custDataLst>
              <p:tags r:id="rId31"/>
            </p:custDataLst>
          </p:nvPr>
        </p:nvSpPr>
        <p:spPr>
          <a:xfrm>
            <a:off x="7927340" y="5626100"/>
            <a:ext cx="6098540" cy="10007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A diverse workplace helps the company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altLang="en-US" sz="2800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 grow and succeed in the future.</a:t>
            </a:r>
            <a:endParaRPr lang="en-US" altLang="en-US" sz="2800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25268"/>
            <a:ext cx="7371040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Chapter 5 – What We Learned</a:t>
            </a:r>
            <a:endParaRPr lang="en-US" sz="66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247469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Diversity means differences and similarities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669903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The workplace is becoming more diverse and older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092337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Problems include bias, unfair treatment, invisible barriers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514771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Laws help, but companies must do more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493720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Solutions: </a:t>
            </a: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Leadership, training, support groups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5359638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00000"/>
              </a:lnSpc>
              <a:buSzPct val="100000"/>
              <a:buChar char="•"/>
            </a:pPr>
            <a:r>
              <a:rPr lang="en-US" sz="36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Goal: </a:t>
            </a: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A fair workplace where everyone can succeed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7325" y="0"/>
            <a:ext cx="14942185" cy="81953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77545" y="527050"/>
            <a:ext cx="13275945" cy="7109460"/>
            <a:chOff x="1067" y="830"/>
            <a:chExt cx="20907" cy="111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7" y="830"/>
              <a:ext cx="20907" cy="11196"/>
            </a:xfrm>
            <a:prstGeom prst="rect">
              <a:avLst/>
            </a:prstGeom>
          </p:spPr>
        </p:pic>
        <p:sp>
          <p:nvSpPr>
            <p:cNvPr id="4" name="Rectangles 3"/>
            <p:cNvSpPr/>
            <p:nvPr/>
          </p:nvSpPr>
          <p:spPr>
            <a:xfrm>
              <a:off x="6187" y="4836"/>
              <a:ext cx="9564" cy="3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</a:bodyPr>
            <a:p>
              <a:pPr algn="ctr"/>
              <a:r>
                <a:rPr lang="en-US" sz="13800" b="1">
                  <a:solidFill>
                    <a:schemeClr val="accent1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lgerian" panose="04020705040A02060702" charset="0"/>
                  <a:cs typeface="Algerian" panose="04020705040A02060702" charset="0"/>
                </a:rPr>
                <a:t>THANK YOU</a:t>
              </a:r>
              <a:endParaRPr lang="en-US" sz="13800" b="1"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charset="0"/>
                <a:cs typeface="Algerian" panose="04020705040A02060702" charset="0"/>
              </a:endParaRPr>
            </a:p>
          </p:txBody>
        </p:sp>
        <p:sp>
          <p:nvSpPr>
            <p:cNvPr id="5" name="Rectangles 4"/>
            <p:cNvSpPr/>
            <p:nvPr/>
          </p:nvSpPr>
          <p:spPr>
            <a:xfrm>
              <a:off x="6356" y="4836"/>
              <a:ext cx="9564" cy="3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noAutofit/>
            </a:bodyPr>
            <a:p>
              <a:pPr algn="ctr"/>
              <a:r>
                <a:rPr lang="en-US" sz="13800" b="1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Algerian" panose="04020705040A02060702" charset="0"/>
                  <a:cs typeface="Algerian" panose="04020705040A02060702" charset="0"/>
                </a:rPr>
                <a:t>THANK YOU</a:t>
              </a:r>
              <a:endParaRPr lang="en-US" sz="13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charset="0"/>
                <a:cs typeface="Algerian" panose="04020705040A02060702" charset="0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1485" y="494665"/>
            <a:ext cx="9481185" cy="897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  <a:sym typeface="+mn-ea"/>
              </a:rPr>
              <a:t>What is Workplace Diversity?</a:t>
            </a:r>
            <a:endParaRPr lang="en-US" sz="48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8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376670" y="1391920"/>
            <a:ext cx="7788910" cy="818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Simple definition: How people at work are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both different and similar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376670" y="2753995"/>
            <a:ext cx="6581140" cy="744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Two kinds of differences: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717665" y="3660775"/>
            <a:ext cx="8594725" cy="492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Surface:</a:t>
            </a: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Things you can see (age, race,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gender)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717030" y="4686300"/>
            <a:ext cx="8559800" cy="7937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Deep:</a:t>
            </a: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Things you can't see (values, personality,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SzPct val="100000"/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how people like to work)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82105" y="5816600"/>
            <a:ext cx="8594725" cy="8318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Big change:</a:t>
            </a: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We moved from just following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laws to seeing diversity as good for business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104255" cy="8230235"/>
          </a:xfrm>
          <a:prstGeom prst="round1Rect">
            <a:avLst>
              <a:gd name="adj" fmla="val 50000"/>
            </a:avLst>
          </a:prstGeom>
          <a:blipFill>
            <a:blip r:embed="rId2"/>
            <a:tile tx="0" ty="0" sx="100000" sy="100000" flip="none" algn="tl"/>
          </a:blip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3346529"/>
            <a:ext cx="6434376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Why Diversity Helps with People</a:t>
            </a:r>
            <a:endParaRPr lang="en-US" sz="36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740410" y="4154805"/>
            <a:ext cx="4226560" cy="2067560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p>
            <a:pPr>
              <a:lnSpc>
                <a:spcPct val="100000"/>
              </a:lnSpc>
            </a:pPr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9930" y="4154805"/>
            <a:ext cx="121920" cy="2067560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1078865" y="4401820"/>
            <a:ext cx="2850515" cy="439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Better hiring</a:t>
            </a:r>
            <a:endParaRPr lang="en-US" sz="24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>
            <p:custDataLst>
              <p:tags r:id="rId5"/>
            </p:custDataLst>
          </p:nvPr>
        </p:nvSpPr>
        <p:spPr>
          <a:xfrm>
            <a:off x="1078865" y="4888230"/>
            <a:ext cx="3641090" cy="855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Companies that support diversity attract more job applicants</a:t>
            </a:r>
            <a:endParaRPr lang="en-US" sz="24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Shape 4"/>
          <p:cNvSpPr/>
          <p:nvPr>
            <p:custDataLst>
              <p:tags r:id="rId6"/>
            </p:custDataLst>
          </p:nvPr>
        </p:nvSpPr>
        <p:spPr>
          <a:xfrm>
            <a:off x="5184140" y="4154805"/>
            <a:ext cx="4226560" cy="2067560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53660" y="4154805"/>
            <a:ext cx="121920" cy="2067560"/>
          </a:xfrm>
          <a:prstGeom prst="rect">
            <a:avLst/>
          </a:prstGeom>
        </p:spPr>
      </p:pic>
      <p:sp>
        <p:nvSpPr>
          <p:cNvPr id="9" name="Text 5"/>
          <p:cNvSpPr/>
          <p:nvPr>
            <p:custDataLst>
              <p:tags r:id="rId8"/>
            </p:custDataLst>
          </p:nvPr>
        </p:nvSpPr>
        <p:spPr>
          <a:xfrm>
            <a:off x="5522595" y="4401820"/>
            <a:ext cx="2850515" cy="439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People stay longer</a:t>
            </a:r>
            <a:endParaRPr lang="en-US" sz="24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0" name="Text 6"/>
          <p:cNvSpPr/>
          <p:nvPr>
            <p:custDataLst>
              <p:tags r:id="rId9"/>
            </p:custDataLst>
          </p:nvPr>
        </p:nvSpPr>
        <p:spPr>
          <a:xfrm>
            <a:off x="5522595" y="4888230"/>
            <a:ext cx="3641090" cy="855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Employees are happier and more committed</a:t>
            </a:r>
            <a:endParaRPr lang="en-US" sz="24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11" name="Shape 7"/>
          <p:cNvSpPr/>
          <p:nvPr>
            <p:custDataLst>
              <p:tags r:id="rId10"/>
            </p:custDataLst>
          </p:nvPr>
        </p:nvSpPr>
        <p:spPr>
          <a:xfrm>
            <a:off x="9627235" y="4154805"/>
            <a:ext cx="4227195" cy="2067560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96755" y="4154805"/>
            <a:ext cx="121920" cy="2067560"/>
          </a:xfrm>
          <a:prstGeom prst="rect">
            <a:avLst/>
          </a:prstGeom>
        </p:spPr>
      </p:pic>
      <p:sp>
        <p:nvSpPr>
          <p:cNvPr id="13" name="Text 8"/>
          <p:cNvSpPr/>
          <p:nvPr>
            <p:custDataLst>
              <p:tags r:id="rId12"/>
            </p:custDataLst>
          </p:nvPr>
        </p:nvSpPr>
        <p:spPr>
          <a:xfrm>
            <a:off x="9965690" y="4401820"/>
            <a:ext cx="2850515" cy="439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Fact</a:t>
            </a:r>
            <a:endParaRPr lang="en-US" sz="24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9"/>
          <p:cNvSpPr/>
          <p:nvPr>
            <p:custDataLst>
              <p:tags r:id="rId13"/>
            </p:custDataLst>
          </p:nvPr>
        </p:nvSpPr>
        <p:spPr>
          <a:xfrm>
            <a:off x="9965690" y="4888230"/>
            <a:ext cx="3641725" cy="855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Companies with more women in leadership make more money</a:t>
            </a:r>
            <a:endParaRPr lang="en-US" sz="24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70616"/>
            <a:ext cx="6702981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Why Diversity Helps Performance</a:t>
            </a:r>
            <a:endParaRPr lang="en-US" sz="40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758190" y="3074035"/>
            <a:ext cx="4226560" cy="2498090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p>
            <a:endParaRPr lang="en-US" sz="2000"/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2345" y="3298190"/>
            <a:ext cx="650240" cy="6508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415" y="3476625"/>
            <a:ext cx="292735" cy="292735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7"/>
            </p:custDataLst>
          </p:nvPr>
        </p:nvSpPr>
        <p:spPr>
          <a:xfrm>
            <a:off x="1731645" y="3467735"/>
            <a:ext cx="285051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Better ideas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>
            <p:custDataLst>
              <p:tags r:id="rId8"/>
            </p:custDataLst>
          </p:nvPr>
        </p:nvSpPr>
        <p:spPr>
          <a:xfrm>
            <a:off x="982345" y="4243705"/>
            <a:ext cx="3778250" cy="694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Different people bring different solutions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8" name="Shape 4"/>
          <p:cNvSpPr/>
          <p:nvPr>
            <p:custDataLst>
              <p:tags r:id="rId9"/>
            </p:custDataLst>
          </p:nvPr>
        </p:nvSpPr>
        <p:spPr>
          <a:xfrm>
            <a:off x="5201920" y="3074035"/>
            <a:ext cx="4226560" cy="2498090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426075" y="3298190"/>
            <a:ext cx="650240" cy="6508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4510" y="3476625"/>
            <a:ext cx="292735" cy="29273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4"/>
            </p:custDataLst>
          </p:nvPr>
        </p:nvSpPr>
        <p:spPr>
          <a:xfrm>
            <a:off x="6353810" y="3467735"/>
            <a:ext cx="285051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Smarter decisions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>
            <p:custDataLst>
              <p:tags r:id="rId15"/>
            </p:custDataLst>
          </p:nvPr>
        </p:nvSpPr>
        <p:spPr>
          <a:xfrm>
            <a:off x="5426075" y="4243705"/>
            <a:ext cx="3778250" cy="694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Diverse teams make better choices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13" name="Shape 7"/>
          <p:cNvSpPr/>
          <p:nvPr>
            <p:custDataLst>
              <p:tags r:id="rId16"/>
            </p:custDataLst>
          </p:nvPr>
        </p:nvSpPr>
        <p:spPr>
          <a:xfrm>
            <a:off x="9645015" y="3074035"/>
            <a:ext cx="4227195" cy="2498090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869170" y="3298190"/>
            <a:ext cx="650240" cy="6508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048240" y="3476625"/>
            <a:ext cx="292735" cy="292735"/>
          </a:xfrm>
          <a:prstGeom prst="rect">
            <a:avLst/>
          </a:prstGeom>
        </p:spPr>
      </p:pic>
      <p:sp>
        <p:nvSpPr>
          <p:cNvPr id="16" name="Text 8"/>
          <p:cNvSpPr/>
          <p:nvPr>
            <p:custDataLst>
              <p:tags r:id="rId21"/>
            </p:custDataLst>
          </p:nvPr>
        </p:nvSpPr>
        <p:spPr>
          <a:xfrm>
            <a:off x="10960100" y="3485515"/>
            <a:ext cx="2850515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More creative</a:t>
            </a:r>
            <a:endParaRPr lang="en-US" sz="32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7" name="Text 9"/>
          <p:cNvSpPr/>
          <p:nvPr>
            <p:custDataLst>
              <p:tags r:id="rId22"/>
            </p:custDataLst>
          </p:nvPr>
        </p:nvSpPr>
        <p:spPr>
          <a:xfrm>
            <a:off x="9869170" y="4243705"/>
            <a:ext cx="3778885" cy="694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Different backgrounds lead to new ideas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19" name="Shape 8"/>
          <p:cNvSpPr/>
          <p:nvPr/>
        </p:nvSpPr>
        <p:spPr>
          <a:xfrm>
            <a:off x="688975" y="6047105"/>
            <a:ext cx="13282295" cy="705485"/>
          </a:xfrm>
          <a:prstGeom prst="roundRect">
            <a:avLst>
              <a:gd name="adj" fmla="val 20142"/>
            </a:avLst>
          </a:prstGeom>
          <a:solidFill>
            <a:srgbClr val="BEDFF3"/>
          </a:solidFill>
        </p:spPr>
      </p:sp>
      <p:sp>
        <p:nvSpPr>
          <p:cNvPr id="18" name="Text 10"/>
          <p:cNvSpPr/>
          <p:nvPr/>
        </p:nvSpPr>
        <p:spPr>
          <a:xfrm>
            <a:off x="758190" y="6153150"/>
            <a:ext cx="13180695" cy="402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Fact:</a:t>
            </a: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Companies with diverse teams make 19% more money from new ideas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937365" y="767461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"/>
          <p:cNvSpPr/>
          <p:nvPr>
            <p:custDataLst>
              <p:tags r:id="rId1"/>
            </p:custDataLst>
          </p:nvPr>
        </p:nvSpPr>
        <p:spPr>
          <a:xfrm>
            <a:off x="7468870" y="2369820"/>
            <a:ext cx="6436360" cy="1969135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p>
            <a:endParaRPr lang="en-US" sz="2000"/>
          </a:p>
        </p:txBody>
      </p:sp>
      <p:sp>
        <p:nvSpPr>
          <p:cNvPr id="23" name="Shape 1"/>
          <p:cNvSpPr/>
          <p:nvPr>
            <p:custDataLst>
              <p:tags r:id="rId2"/>
            </p:custDataLst>
          </p:nvPr>
        </p:nvSpPr>
        <p:spPr>
          <a:xfrm>
            <a:off x="7468870" y="4638040"/>
            <a:ext cx="6436360" cy="1868805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p>
            <a:endParaRPr lang="en-US" sz="2000"/>
          </a:p>
        </p:txBody>
      </p:sp>
      <p:sp>
        <p:nvSpPr>
          <p:cNvPr id="21" name="Shape 1"/>
          <p:cNvSpPr/>
          <p:nvPr>
            <p:custDataLst>
              <p:tags r:id="rId3"/>
            </p:custDataLst>
          </p:nvPr>
        </p:nvSpPr>
        <p:spPr>
          <a:xfrm>
            <a:off x="681990" y="4638675"/>
            <a:ext cx="6436360" cy="1865630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p>
            <a:endParaRPr lang="en-US" sz="2000"/>
          </a:p>
        </p:txBody>
      </p:sp>
      <p:sp>
        <p:nvSpPr>
          <p:cNvPr id="20" name="Shape 1"/>
          <p:cNvSpPr/>
          <p:nvPr>
            <p:custDataLst>
              <p:tags r:id="rId4"/>
            </p:custDataLst>
          </p:nvPr>
        </p:nvSpPr>
        <p:spPr>
          <a:xfrm>
            <a:off x="734695" y="2369820"/>
            <a:ext cx="6381115" cy="2016760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p>
            <a:endParaRPr lang="en-US" sz="2000"/>
          </a:p>
        </p:txBody>
      </p:sp>
      <p:sp>
        <p:nvSpPr>
          <p:cNvPr id="2" name="Text 0"/>
          <p:cNvSpPr/>
          <p:nvPr/>
        </p:nvSpPr>
        <p:spPr>
          <a:xfrm>
            <a:off x="681990" y="1117600"/>
            <a:ext cx="8096250" cy="570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Why Diversity Helps Business Strategy</a:t>
            </a:r>
            <a:endParaRPr lang="en-US" sz="48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>
            <p:custDataLst>
              <p:tags r:id="rId5"/>
            </p:custDataLst>
          </p:nvPr>
        </p:nvSpPr>
        <p:spPr>
          <a:xfrm>
            <a:off x="970280" y="2461260"/>
            <a:ext cx="3947795" cy="358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Understand customers better</a:t>
            </a:r>
            <a:endParaRPr lang="en-US" sz="36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>
            <p:custDataLst>
              <p:tags r:id="rId6"/>
            </p:custDataLst>
          </p:nvPr>
        </p:nvSpPr>
        <p:spPr>
          <a:xfrm>
            <a:off x="970280" y="3218815"/>
            <a:ext cx="6640195" cy="349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A diverse team understands diverse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customers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>
            <p:custDataLst>
              <p:tags r:id="rId7"/>
            </p:custDataLst>
          </p:nvPr>
        </p:nvSpPr>
        <p:spPr>
          <a:xfrm>
            <a:off x="7658735" y="2460625"/>
            <a:ext cx="3007995" cy="358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Reach new markets</a:t>
            </a:r>
            <a:endParaRPr lang="en-US" sz="36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>
            <p:custDataLst>
              <p:tags r:id="rId8"/>
            </p:custDataLst>
          </p:nvPr>
        </p:nvSpPr>
        <p:spPr>
          <a:xfrm>
            <a:off x="7658735" y="3287395"/>
            <a:ext cx="6640195" cy="349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Helps companies grow in new areas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>
            <p:custDataLst>
              <p:tags r:id="rId9"/>
            </p:custDataLst>
          </p:nvPr>
        </p:nvSpPr>
        <p:spPr>
          <a:xfrm>
            <a:off x="970280" y="4739640"/>
            <a:ext cx="3007995" cy="358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Future-ready</a:t>
            </a:r>
            <a:endParaRPr lang="en-US" sz="36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>
            <p:custDataLst>
              <p:tags r:id="rId10"/>
            </p:custDataLst>
          </p:nvPr>
        </p:nvSpPr>
        <p:spPr>
          <a:xfrm>
            <a:off x="967740" y="5297170"/>
            <a:ext cx="6640195" cy="349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Prepares for changing customer needs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>
            <p:custDataLst>
              <p:tags r:id="rId11"/>
            </p:custDataLst>
          </p:nvPr>
        </p:nvSpPr>
        <p:spPr>
          <a:xfrm>
            <a:off x="7658735" y="4638040"/>
            <a:ext cx="3007995" cy="358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Fact</a:t>
            </a:r>
            <a:endParaRPr lang="en-US" sz="36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>
            <p:custDataLst>
              <p:tags r:id="rId12"/>
            </p:custDataLst>
          </p:nvPr>
        </p:nvSpPr>
        <p:spPr>
          <a:xfrm>
            <a:off x="7656195" y="5296535"/>
            <a:ext cx="6640195" cy="6991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The U.S. is becoming more diverse – companies need to keep up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"/>
          <p:cNvSpPr/>
          <p:nvPr>
            <p:custDataLst>
              <p:tags r:id="rId1"/>
            </p:custDataLst>
          </p:nvPr>
        </p:nvSpPr>
        <p:spPr>
          <a:xfrm>
            <a:off x="485140" y="5107305"/>
            <a:ext cx="6109970" cy="202565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26" name="Shape 2"/>
          <p:cNvSpPr/>
          <p:nvPr>
            <p:custDataLst>
              <p:tags r:id="rId2"/>
            </p:custDataLst>
          </p:nvPr>
        </p:nvSpPr>
        <p:spPr>
          <a:xfrm>
            <a:off x="7031990" y="5216525"/>
            <a:ext cx="6109970" cy="202565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24" name="Shape 2"/>
          <p:cNvSpPr/>
          <p:nvPr>
            <p:custDataLst>
              <p:tags r:id="rId3"/>
            </p:custDataLst>
          </p:nvPr>
        </p:nvSpPr>
        <p:spPr>
          <a:xfrm>
            <a:off x="7012305" y="2577465"/>
            <a:ext cx="6109970" cy="2164080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23" name="Shape 2"/>
          <p:cNvSpPr/>
          <p:nvPr>
            <p:custDataLst>
              <p:tags r:id="rId4"/>
            </p:custDataLst>
          </p:nvPr>
        </p:nvSpPr>
        <p:spPr>
          <a:xfrm>
            <a:off x="465455" y="2609850"/>
            <a:ext cx="6109970" cy="2126615"/>
          </a:xfrm>
          <a:prstGeom prst="roundRect">
            <a:avLst>
              <a:gd name="adj" fmla="val 873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22" name="Shape 3"/>
          <p:cNvSpPr/>
          <p:nvPr>
            <p:custDataLst>
              <p:tags r:id="rId5"/>
            </p:custDataLst>
          </p:nvPr>
        </p:nvSpPr>
        <p:spPr>
          <a:xfrm>
            <a:off x="509905" y="5169535"/>
            <a:ext cx="6083300" cy="794385"/>
          </a:xfrm>
          <a:prstGeom prst="roundRect">
            <a:avLst>
              <a:gd name="adj" fmla="val 44342"/>
            </a:avLst>
          </a:prstGeom>
          <a:solidFill>
            <a:srgbClr val="D4E9F7"/>
          </a:solidFill>
        </p:spPr>
        <p:txBody>
          <a:bodyPr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1" name="Shape 3"/>
          <p:cNvSpPr/>
          <p:nvPr>
            <p:custDataLst>
              <p:tags r:id="rId6"/>
            </p:custDataLst>
          </p:nvPr>
        </p:nvSpPr>
        <p:spPr>
          <a:xfrm>
            <a:off x="7056755" y="5169535"/>
            <a:ext cx="6083300" cy="794385"/>
          </a:xfrm>
          <a:prstGeom prst="roundRect">
            <a:avLst>
              <a:gd name="adj" fmla="val 44342"/>
            </a:avLst>
          </a:prstGeom>
          <a:solidFill>
            <a:srgbClr val="D4E9F7"/>
          </a:solidFill>
        </p:spPr>
        <p:txBody>
          <a:bodyPr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0" name="Shape 3"/>
          <p:cNvSpPr/>
          <p:nvPr>
            <p:custDataLst>
              <p:tags r:id="rId7"/>
            </p:custDataLst>
          </p:nvPr>
        </p:nvSpPr>
        <p:spPr>
          <a:xfrm>
            <a:off x="7037070" y="2543175"/>
            <a:ext cx="6083300" cy="817245"/>
          </a:xfrm>
          <a:prstGeom prst="roundRect">
            <a:avLst>
              <a:gd name="adj" fmla="val 44342"/>
            </a:avLst>
          </a:prstGeom>
          <a:solidFill>
            <a:srgbClr val="D4E9F7"/>
          </a:solidFill>
        </p:spPr>
        <p:txBody>
          <a:bodyPr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19" name="Shape 3"/>
          <p:cNvSpPr/>
          <p:nvPr>
            <p:custDataLst>
              <p:tags r:id="rId8"/>
            </p:custDataLst>
          </p:nvPr>
        </p:nvSpPr>
        <p:spPr>
          <a:xfrm>
            <a:off x="465455" y="2573655"/>
            <a:ext cx="6083300" cy="817245"/>
          </a:xfrm>
          <a:prstGeom prst="roundRect">
            <a:avLst>
              <a:gd name="adj" fmla="val 44342"/>
            </a:avLst>
          </a:prstGeom>
          <a:solidFill>
            <a:srgbClr val="D4E9F7"/>
          </a:solidFill>
        </p:spPr>
        <p:txBody>
          <a:bodyPr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58944" y="1402794"/>
            <a:ext cx="8645128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How Thinking About Diversity Has Changed</a:t>
            </a:r>
            <a:endParaRPr lang="en-US" sz="4400" b="1" dirty="0">
              <a:solidFill>
                <a:srgbClr val="2E3C4E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>
            <p:custDataLst>
              <p:tags r:id="rId9"/>
            </p:custDataLst>
          </p:nvPr>
        </p:nvSpPr>
        <p:spPr>
          <a:xfrm>
            <a:off x="731520" y="2815590"/>
            <a:ext cx="233680" cy="2990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Barlow Light" pitchFamily="34" charset="-122"/>
                <a:cs typeface="Times New Roman" panose="02020603050405020304" charset="0"/>
              </a:rPr>
              <a:t>01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Barlow Light" pitchFamily="34" charset="-122"/>
              <a:cs typeface="Times New Roman" panose="020206030504050203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1520" y="3153410"/>
            <a:ext cx="6973570" cy="83820"/>
          </a:xfrm>
          <a:prstGeom prst="rect">
            <a:avLst/>
          </a:prstGeom>
        </p:spPr>
      </p:pic>
      <p:sp>
        <p:nvSpPr>
          <p:cNvPr id="5" name="Text 2"/>
          <p:cNvSpPr/>
          <p:nvPr>
            <p:custDataLst>
              <p:tags r:id="rId12"/>
            </p:custDataLst>
          </p:nvPr>
        </p:nvSpPr>
        <p:spPr>
          <a:xfrm>
            <a:off x="1563370" y="2734945"/>
            <a:ext cx="3082290" cy="393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1960s-70s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>
            <p:custDataLst>
              <p:tags r:id="rId13"/>
            </p:custDataLst>
          </p:nvPr>
        </p:nvSpPr>
        <p:spPr>
          <a:xfrm>
            <a:off x="731520" y="3442970"/>
            <a:ext cx="6973570" cy="3829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Just following laws (like the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Civil Rights Act)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>
            <p:custDataLst>
              <p:tags r:id="rId14"/>
            </p:custDataLst>
          </p:nvPr>
        </p:nvSpPr>
        <p:spPr>
          <a:xfrm>
            <a:off x="7396480" y="2815590"/>
            <a:ext cx="233680" cy="2990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Barlow Light" pitchFamily="34" charset="-122"/>
                <a:cs typeface="Times New Roman" panose="02020603050405020304" charset="0"/>
              </a:rPr>
              <a:t>02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Barlow Light" pitchFamily="34" charset="-122"/>
              <a:cs typeface="Times New Roman" panose="0202060305040502030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96480" y="3153410"/>
            <a:ext cx="6973570" cy="83820"/>
          </a:xfrm>
          <a:prstGeom prst="rect">
            <a:avLst/>
          </a:prstGeom>
        </p:spPr>
      </p:pic>
      <p:sp>
        <p:nvSpPr>
          <p:cNvPr id="9" name="Text 5"/>
          <p:cNvSpPr/>
          <p:nvPr>
            <p:custDataLst>
              <p:tags r:id="rId16"/>
            </p:custDataLst>
          </p:nvPr>
        </p:nvSpPr>
        <p:spPr>
          <a:xfrm>
            <a:off x="8068945" y="2734945"/>
            <a:ext cx="3082290" cy="393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1980s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0" name="Text 6"/>
          <p:cNvSpPr/>
          <p:nvPr>
            <p:custDataLst>
              <p:tags r:id="rId17"/>
            </p:custDataLst>
          </p:nvPr>
        </p:nvSpPr>
        <p:spPr>
          <a:xfrm>
            <a:off x="7396480" y="3442970"/>
            <a:ext cx="6973570" cy="3829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Helping women and minorities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 "fit in"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11" name="Text 7"/>
          <p:cNvSpPr/>
          <p:nvPr>
            <p:custDataLst>
              <p:tags r:id="rId18"/>
            </p:custDataLst>
          </p:nvPr>
        </p:nvSpPr>
        <p:spPr>
          <a:xfrm>
            <a:off x="633095" y="5400675"/>
            <a:ext cx="233680" cy="290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Barlow Light" pitchFamily="34" charset="-122"/>
                <a:cs typeface="Times New Roman" panose="02020603050405020304" charset="0"/>
              </a:rPr>
              <a:t>03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Barlow Light" pitchFamily="34" charset="-122"/>
              <a:cs typeface="Times New Roman" panose="0202060305040502030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3095" y="5716270"/>
            <a:ext cx="6973570" cy="81915"/>
          </a:xfrm>
          <a:prstGeom prst="rect">
            <a:avLst/>
          </a:prstGeom>
        </p:spPr>
      </p:pic>
      <p:sp>
        <p:nvSpPr>
          <p:cNvPr id="13" name="Text 8"/>
          <p:cNvSpPr/>
          <p:nvPr>
            <p:custDataLst>
              <p:tags r:id="rId20"/>
            </p:custDataLst>
          </p:nvPr>
        </p:nvSpPr>
        <p:spPr>
          <a:xfrm>
            <a:off x="1305560" y="5394325"/>
            <a:ext cx="3082290" cy="3829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1990s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4" name="Text 9"/>
          <p:cNvSpPr/>
          <p:nvPr>
            <p:custDataLst>
              <p:tags r:id="rId21"/>
            </p:custDataLst>
          </p:nvPr>
        </p:nvSpPr>
        <p:spPr>
          <a:xfrm>
            <a:off x="633095" y="6050280"/>
            <a:ext cx="6973570" cy="372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Realizing diversity helps business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survive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15" name="Text 10"/>
          <p:cNvSpPr/>
          <p:nvPr>
            <p:custDataLst>
              <p:tags r:id="rId22"/>
            </p:custDataLst>
          </p:nvPr>
        </p:nvSpPr>
        <p:spPr>
          <a:xfrm>
            <a:off x="7130415" y="5400675"/>
            <a:ext cx="233680" cy="2908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Barlow Light" pitchFamily="34" charset="-122"/>
                <a:cs typeface="Times New Roman" panose="02020603050405020304" charset="0"/>
              </a:rPr>
              <a:t>04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Barlow Light" pitchFamily="34" charset="-122"/>
              <a:cs typeface="Times New Roman" panose="0202060305040502030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30415" y="5716270"/>
            <a:ext cx="6973570" cy="81915"/>
          </a:xfrm>
          <a:prstGeom prst="rect">
            <a:avLst/>
          </a:prstGeom>
        </p:spPr>
      </p:pic>
      <p:sp>
        <p:nvSpPr>
          <p:cNvPr id="17" name="Text 11"/>
          <p:cNvSpPr/>
          <p:nvPr>
            <p:custDataLst>
              <p:tags r:id="rId24"/>
            </p:custDataLst>
          </p:nvPr>
        </p:nvSpPr>
        <p:spPr>
          <a:xfrm>
            <a:off x="7803515" y="5323840"/>
            <a:ext cx="3082290" cy="3829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Today</a:t>
            </a:r>
            <a:endParaRPr lang="en-US" sz="4000" b="1" dirty="0">
              <a:solidFill>
                <a:srgbClr val="384653"/>
              </a:solidFill>
              <a:latin typeface="Times New Roman" panose="02020603050405020304" charset="0"/>
              <a:ea typeface="Barlow Bold" pitchFamily="34" charset="-122"/>
              <a:cs typeface="Times New Roman" panose="02020603050405020304" charset="0"/>
            </a:endParaRPr>
          </a:p>
        </p:txBody>
      </p:sp>
      <p:sp>
        <p:nvSpPr>
          <p:cNvPr id="18" name="Text 12"/>
          <p:cNvSpPr/>
          <p:nvPr>
            <p:custDataLst>
              <p:tags r:id="rId25"/>
            </p:custDataLst>
          </p:nvPr>
        </p:nvSpPr>
        <p:spPr>
          <a:xfrm>
            <a:off x="7130415" y="6050280"/>
            <a:ext cx="6973570" cy="372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Using diversity to grow and 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succeed</a:t>
            </a:r>
            <a:endParaRPr lang="en-US" sz="32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937365" y="7656830"/>
            <a:ext cx="26930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7325" y="0"/>
            <a:ext cx="14942185" cy="819531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60525" y="1908810"/>
            <a:ext cx="12047220" cy="4071620"/>
            <a:chOff x="2615" y="3006"/>
            <a:chExt cx="18972" cy="6412"/>
          </a:xfrm>
        </p:grpSpPr>
        <p:sp>
          <p:nvSpPr>
            <p:cNvPr id="5" name="Shape 1"/>
            <p:cNvSpPr/>
            <p:nvPr>
              <p:custDataLst>
                <p:tags r:id="rId2"/>
              </p:custDataLst>
            </p:nvPr>
          </p:nvSpPr>
          <p:spPr>
            <a:xfrm>
              <a:off x="4812" y="3206"/>
              <a:ext cx="15128" cy="6186"/>
            </a:xfrm>
            <a:prstGeom prst="roundRect">
              <a:avLst>
                <a:gd name="adj" fmla="val 8742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  <p:sp>
          <p:nvSpPr>
            <p:cNvPr id="2" name="Shape 1"/>
            <p:cNvSpPr/>
            <p:nvPr>
              <p:custDataLst>
                <p:tags r:id="rId3"/>
              </p:custDataLst>
            </p:nvPr>
          </p:nvSpPr>
          <p:spPr>
            <a:xfrm>
              <a:off x="4612" y="3006"/>
              <a:ext cx="15128" cy="6186"/>
            </a:xfrm>
            <a:prstGeom prst="roundRect">
              <a:avLst>
                <a:gd name="adj" fmla="val 8742"/>
              </a:avLst>
            </a:prstGeom>
            <a:solidFill>
              <a:srgbClr val="FFFFFF"/>
            </a:solidFill>
            <a:ln w="30480">
              <a:solidFill>
                <a:srgbClr val="BACFDD"/>
              </a:solidFill>
              <a:prstDash val="solid"/>
            </a:ln>
          </p:spPr>
          <p:txBody>
            <a:bodyPr/>
            <a:p>
              <a:pPr>
                <a:lnSpc>
                  <a:spcPct val="100000"/>
                </a:lnSpc>
              </a:pPr>
              <a:endParaRPr lang="en-US"/>
            </a:p>
          </p:txBody>
        </p:sp>
        <p:sp>
          <p:nvSpPr>
            <p:cNvPr id="3" name="Text 0"/>
            <p:cNvSpPr/>
            <p:nvPr/>
          </p:nvSpPr>
          <p:spPr>
            <a:xfrm>
              <a:off x="2615" y="3542"/>
              <a:ext cx="18973" cy="587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2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Section 2:</a:t>
              </a:r>
              <a:endParaRPr lang="en-US" sz="72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2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Who is in Today's</a:t>
              </a:r>
              <a:endParaRPr lang="en-US" sz="72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200" b="1" dirty="0">
                  <a:solidFill>
                    <a:srgbClr val="2E3C4E"/>
                  </a:solidFill>
                  <a:latin typeface="Times New Roman" panose="02020603050405020304" charset="0"/>
                  <a:ea typeface="Barlow Bold" pitchFamily="34" charset="-122"/>
                  <a:cs typeface="Times New Roman" panose="02020603050405020304" charset="0"/>
                </a:rPr>
                <a:t> Workplace</a:t>
              </a:r>
              <a:endParaRPr lang="en-US" sz="7200" b="1" dirty="0">
                <a:solidFill>
                  <a:srgbClr val="2E3C4E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01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02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03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04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05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06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07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08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09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.xml><?xml version="1.0" encoding="utf-8"?>
<p:tagLst xmlns:p="http://schemas.openxmlformats.org/presentationml/2006/main">
  <p:tag name="KSO_WM_SPECIAL_SOURCE" val="bdnull"/>
  <p:tag name="KSO_WM_TEMPLATE_THUMBS_INDEX" val="1、11"/>
  <p:tag name="KSO_WM_SLIDE_CONTENT_AREA" val="{&quot;left&quot;:&quot;462.85&quot;,&quot;top&quot;:&quot;118.75&quot;,&quot;width&quot;:&quot;459.25&quot;,&quot;height&quot;:&quot;265.1&quot;}"/>
  <p:tag name="KSO_WM_SLIDE_ID" val="custom20237979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7979"/>
  <p:tag name="KSO_WM_SLIDE_LAYOUT" val="a_b_f"/>
  <p:tag name="KSO_WM_SLIDE_LAYOUT_CNT" val="1_1_1"/>
  <p:tag name="KSO_WM_SLIDE_THEME_ID" val="3320991"/>
  <p:tag name="KSO_WM_SLIDE_THEME_NAME" val="Z_20237979_Blue Chinoiserie"/>
</p:tagLst>
</file>

<file path=ppt/tags/tag110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1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2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3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4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5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6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7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8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19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21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22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ags/tag123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124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125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26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27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28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29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3.xml><?xml version="1.0" encoding="utf-8"?>
<p:tagLst xmlns:p="http://schemas.openxmlformats.org/presentationml/2006/main">
  <p:tag name="KSO_WM_SPECIAL_SOURCE" val="bdnull"/>
  <p:tag name="KSO_WM_TEMPLATE_THUMBS_INDEX" val="1、11"/>
  <p:tag name="KSO_WM_SLIDE_CONTENT_AREA" val="{&quot;left&quot;:&quot;462.85&quot;,&quot;top&quot;:&quot;118.75&quot;,&quot;width&quot;:&quot;459.25&quot;,&quot;height&quot;:&quot;265.1&quot;}"/>
  <p:tag name="KSO_WM_SLIDE_ID" val="custom20237979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7979"/>
  <p:tag name="KSO_WM_SLIDE_LAYOUT" val="a_b_f"/>
  <p:tag name="KSO_WM_SLIDE_LAYOUT_CNT" val="1_1_1"/>
  <p:tag name="KSO_WM_SLIDE_THEME_ID" val="3320991"/>
  <p:tag name="KSO_WM_SLIDE_THEME_NAME" val="Z_20237979_Blue Chinoiserie"/>
</p:tagLst>
</file>

<file path=ppt/tags/tag130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31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32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33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34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35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36.xml><?xml version="1.0" encoding="utf-8"?>
<p:tagLst xmlns:p="http://schemas.openxmlformats.org/presentationml/2006/main">
  <p:tag name="KSO_WM_DIAGRAM_VIRTUALLY_FRAME" val="{&quot;height&quot;:232.4,&quot;left&quot;:51.8,&quot;top&quot;:289.2,&quot;width&quot;:1055.45}"/>
</p:tagLst>
</file>

<file path=ppt/tags/tag137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138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139.xml><?xml version="1.0" encoding="utf-8"?>
<p:tagLst xmlns:p="http://schemas.openxmlformats.org/presentationml/2006/main">
  <p:tag name="KSO_WM_DIAGRAM_VIRTUALLY_FRAME" val="{&quot;height&quot;:210.55,&quot;left&quot;:31.15,&quot;top&quot;:315.55,&quot;width&quot;:1098.25}"/>
</p:tagLst>
</file>

<file path=ppt/tags/tag14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140.xml><?xml version="1.0" encoding="utf-8"?>
<p:tagLst xmlns:p="http://schemas.openxmlformats.org/presentationml/2006/main">
  <p:tag name="KSO_WM_DIAGRAM_VIRTUALLY_FRAME" val="{&quot;height&quot;:210.55,&quot;left&quot;:31.15,&quot;top&quot;:315.55,&quot;width&quot;:1098.25}"/>
</p:tagLst>
</file>

<file path=ppt/tags/tag141.xml><?xml version="1.0" encoding="utf-8"?>
<p:tagLst xmlns:p="http://schemas.openxmlformats.org/presentationml/2006/main">
  <p:tag name="KSO_WM_DIAGRAM_VIRTUALLY_FRAME" val="{&quot;height&quot;:210.55,&quot;left&quot;:31.15,&quot;top&quot;:315.55,&quot;width&quot;:1098.25}"/>
</p:tagLst>
</file>

<file path=ppt/tags/tag142.xml><?xml version="1.0" encoding="utf-8"?>
<p:tagLst xmlns:p="http://schemas.openxmlformats.org/presentationml/2006/main">
  <p:tag name="KSO_WM_DIAGRAM_VIRTUALLY_FRAME" val="{&quot;height&quot;:210.55,&quot;left&quot;:31.15,&quot;top&quot;:315.55,&quot;width&quot;:1098.25}"/>
</p:tagLst>
</file>

<file path=ppt/tags/tag143.xml><?xml version="1.0" encoding="utf-8"?>
<p:tagLst xmlns:p="http://schemas.openxmlformats.org/presentationml/2006/main">
  <p:tag name="KSO_WM_DIAGRAM_VIRTUALLY_FRAME" val="{&quot;height&quot;:210.55,&quot;left&quot;:31.15,&quot;top&quot;:315.55,&quot;width&quot;:1098.25}"/>
</p:tagLst>
</file>

<file path=ppt/tags/tag144.xml><?xml version="1.0" encoding="utf-8"?>
<p:tagLst xmlns:p="http://schemas.openxmlformats.org/presentationml/2006/main">
  <p:tag name="KSO_WM_DIAGRAM_VIRTUALLY_FRAME" val="{&quot;height&quot;:210.55,&quot;left&quot;:31.15,&quot;top&quot;:315.55,&quot;width&quot;:1098.25}"/>
</p:tagLst>
</file>

<file path=ppt/tags/tag145.xml><?xml version="1.0" encoding="utf-8"?>
<p:tagLst xmlns:p="http://schemas.openxmlformats.org/presentationml/2006/main">
  <p:tag name="KSO_WM_DIAGRAM_VIRTUALLY_FRAME" val="{&quot;height&quot;:210.55,&quot;left&quot;:31.15,&quot;top&quot;:315.55,&quot;width&quot;:1098.25}"/>
</p:tagLst>
</file>

<file path=ppt/tags/tag146.xml><?xml version="1.0" encoding="utf-8"?>
<p:tagLst xmlns:p="http://schemas.openxmlformats.org/presentationml/2006/main">
  <p:tag name="KSO_WM_DIAGRAM_VIRTUALLY_FRAME" val="{&quot;height&quot;:210.55,&quot;left&quot;:31.15,&quot;top&quot;:315.55,&quot;width&quot;:1098.25}"/>
</p:tagLst>
</file>

<file path=ppt/tags/tag147.xml><?xml version="1.0" encoding="utf-8"?>
<p:tagLst xmlns:p="http://schemas.openxmlformats.org/presentationml/2006/main">
  <p:tag name="KSO_WM_DIAGRAM_VIRTUALLY_FRAME" val="{&quot;height&quot;:210.55,&quot;left&quot;:31.15,&quot;top&quot;:315.55,&quot;width&quot;:1098.25}"/>
</p:tagLst>
</file>

<file path=ppt/tags/tag148.xml><?xml version="1.0" encoding="utf-8"?>
<p:tagLst xmlns:p="http://schemas.openxmlformats.org/presentationml/2006/main">
  <p:tag name="KSO_WM_DIAGRAM_VIRTUALLY_FRAME" val="{&quot;height&quot;:165.71559055118115,&quot;left&quot;:59.70937007874015,&quot;top&quot;:294.69377952755906,&quot;width&quot;:600.5812598425197}"/>
</p:tagLst>
</file>

<file path=ppt/tags/tag149.xml><?xml version="1.0" encoding="utf-8"?>
<p:tagLst xmlns:p="http://schemas.openxmlformats.org/presentationml/2006/main">
  <p:tag name="KSO_WM_DIAGRAM_VIRTUALLY_FRAME" val="{&quot;height&quot;:165.71559055118115,&quot;left&quot;:59.70937007874015,&quot;top&quot;:294.69377952755906,&quot;width&quot;:600.5812598425197}"/>
</p:tagLst>
</file>

<file path=ppt/tags/tag15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150.xml><?xml version="1.0" encoding="utf-8"?>
<p:tagLst xmlns:p="http://schemas.openxmlformats.org/presentationml/2006/main">
  <p:tag name="KSO_WM_DIAGRAM_VIRTUALLY_FRAME" val="{&quot;height&quot;:165.71559055118115,&quot;left&quot;:59.70937007874015,&quot;top&quot;:294.69377952755906,&quot;width&quot;:600.5812598425197}"/>
</p:tagLst>
</file>

<file path=ppt/tags/tag151.xml><?xml version="1.0" encoding="utf-8"?>
<p:tagLst xmlns:p="http://schemas.openxmlformats.org/presentationml/2006/main">
  <p:tag name="KSO_WM_DIAGRAM_VIRTUALLY_FRAME" val="{&quot;height&quot;:165.71559055118115,&quot;left&quot;:59.70937007874015,&quot;top&quot;:294.69377952755906,&quot;width&quot;:600.5812598425197}"/>
</p:tagLst>
</file>

<file path=ppt/tags/tag152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153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154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155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156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157.xml><?xml version="1.0" encoding="utf-8"?>
<p:tagLst xmlns:p="http://schemas.openxmlformats.org/presentationml/2006/main">
  <p:tag name="KSO_WM_DIAGRAM_VIRTUALLY_FRAME" val="{&quot;height&quot;:245.65622047244096,&quot;left&quot;:57.3,&quot;top&quot;:315.993779527559,&quot;width&quot;:1038.6}"/>
</p:tagLst>
</file>

<file path=ppt/tags/tag158.xml><?xml version="1.0" encoding="utf-8"?>
<p:tagLst xmlns:p="http://schemas.openxmlformats.org/presentationml/2006/main">
  <p:tag name="KSO_WM_DIAGRAM_VIRTUALLY_FRAME" val="{&quot;height&quot;:245.65622047244096,&quot;left&quot;:57.3,&quot;top&quot;:315.993779527559,&quot;width&quot;:1038.6}"/>
</p:tagLst>
</file>

<file path=ppt/tags/tag159.xml><?xml version="1.0" encoding="utf-8"?>
<p:tagLst xmlns:p="http://schemas.openxmlformats.org/presentationml/2006/main">
  <p:tag name="KSO_WM_DIAGRAM_VIRTUALLY_FRAME" val="{&quot;height&quot;:245.65622047244096,&quot;left&quot;:57.3,&quot;top&quot;:315.993779527559,&quot;width&quot;:1038.6}"/>
</p:tagLst>
</file>

<file path=ppt/tags/tag16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160.xml><?xml version="1.0" encoding="utf-8"?>
<p:tagLst xmlns:p="http://schemas.openxmlformats.org/presentationml/2006/main">
  <p:tag name="KSO_WM_DIAGRAM_VIRTUALLY_FRAME" val="{&quot;height&quot;:245.65622047244096,&quot;left&quot;:57.3,&quot;top&quot;:315.993779527559,&quot;width&quot;:1038.6}"/>
</p:tagLst>
</file>

<file path=ppt/tags/tag161.xml><?xml version="1.0" encoding="utf-8"?>
<p:tagLst xmlns:p="http://schemas.openxmlformats.org/presentationml/2006/main">
  <p:tag name="KSO_WM_DIAGRAM_VIRTUALLY_FRAME" val="{&quot;height&quot;:245.65622047244096,&quot;left&quot;:57.3,&quot;top&quot;:315.993779527559,&quot;width&quot;:1038.6}"/>
</p:tagLst>
</file>

<file path=ppt/tags/tag162.xml><?xml version="1.0" encoding="utf-8"?>
<p:tagLst xmlns:p="http://schemas.openxmlformats.org/presentationml/2006/main">
  <p:tag name="KSO_WM_DIAGRAM_VIRTUALLY_FRAME" val="{&quot;height&quot;:245.65622047244096,&quot;left&quot;:57.3,&quot;top&quot;:315.993779527559,&quot;width&quot;:1038.6}"/>
</p:tagLst>
</file>

<file path=ppt/tags/tag163.xml><?xml version="1.0" encoding="utf-8"?>
<p:tagLst xmlns:p="http://schemas.openxmlformats.org/presentationml/2006/main">
  <p:tag name="KSO_WM_DIAGRAM_VIRTUALLY_FRAME" val="{&quot;height&quot;:245.65622047244096,&quot;left&quot;:57.3,&quot;top&quot;:315.993779527559,&quot;width&quot;:1038.6}"/>
</p:tagLst>
</file>

<file path=ppt/tags/tag164.xml><?xml version="1.0" encoding="utf-8"?>
<p:tagLst xmlns:p="http://schemas.openxmlformats.org/presentationml/2006/main">
  <p:tag name="KSO_WM_DIAGRAM_VIRTUALLY_FRAME" val="{&quot;height&quot;:245.65622047244096,&quot;left&quot;:57.3,&quot;top&quot;:315.993779527559,&quot;width&quot;:1038.6}"/>
</p:tagLst>
</file>

<file path=ppt/tags/tag165.xml><?xml version="1.0" encoding="utf-8"?>
<p:tagLst xmlns:p="http://schemas.openxmlformats.org/presentationml/2006/main">
  <p:tag name="KSO_WM_DIAGRAM_VIRTUALLY_FRAME" val="{&quot;height&quot;:245.65622047244096,&quot;left&quot;:57.3,&quot;top&quot;:315.993779527559,&quot;width&quot;:1038.6}"/>
</p:tagLst>
</file>

<file path=ppt/tags/tag166.xml><?xml version="1.0" encoding="utf-8"?>
<p:tagLst xmlns:p="http://schemas.openxmlformats.org/presentationml/2006/main">
  <p:tag name="KSO_WM_DIAGRAM_VIRTUALLY_FRAME" val="{&quot;height&quot;:280.22811023622046,&quot;left&quot;:59.70937007874015,&quot;top&quot;:229.00314960629922,&quot;width&quot;:1032.5812598425196}"/>
</p:tagLst>
</file>

<file path=ppt/tags/tag167.xml><?xml version="1.0" encoding="utf-8"?>
<p:tagLst xmlns:p="http://schemas.openxmlformats.org/presentationml/2006/main">
  <p:tag name="KSO_WM_DIAGRAM_VIRTUALLY_FRAME" val="{&quot;height&quot;:280.22811023622046,&quot;left&quot;:59.70937007874015,&quot;top&quot;:229.00314960629922,&quot;width&quot;:1032.5812598425196}"/>
</p:tagLst>
</file>

<file path=ppt/tags/tag168.xml><?xml version="1.0" encoding="utf-8"?>
<p:tagLst xmlns:p="http://schemas.openxmlformats.org/presentationml/2006/main">
  <p:tag name="KSO_WM_DIAGRAM_VIRTUALLY_FRAME" val="{&quot;height&quot;:280.22811023622046,&quot;left&quot;:59.70937007874015,&quot;top&quot;:229.00314960629922,&quot;width&quot;:1032.5812598425196}"/>
</p:tagLst>
</file>

<file path=ppt/tags/tag169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170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1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2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3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4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5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6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7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8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79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180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1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2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3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4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5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6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7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8.xml><?xml version="1.0" encoding="utf-8"?>
<p:tagLst xmlns:p="http://schemas.openxmlformats.org/presentationml/2006/main">
  <p:tag name="KSO_WM_DIAGRAM_VIRTUALLY_FRAME" val="{&quot;height&quot;:411.35,&quot;left&quot;:20,&quot;top&quot;:151.75,&quot;width&quot;:1121.05}"/>
</p:tagLst>
</file>

<file path=ppt/tags/tag189.xml><?xml version="1.0" encoding="utf-8"?>
<p:tagLst xmlns:p="http://schemas.openxmlformats.org/presentationml/2006/main">
  <p:tag name="KSO_WM_SPECIAL_SOURCE" val="bdnull"/>
  <p:tag name="KSO_WM_TEMPLATE_THUMBS_INDEX" val="1、11"/>
  <p:tag name="KSO_WM_SLIDE_CONTENT_AREA" val="{&quot;left&quot;:&quot;462.85&quot;,&quot;top&quot;:&quot;118.75&quot;,&quot;width&quot;:&quot;459.25&quot;,&quot;height&quot;:&quot;265.1&quot;}"/>
  <p:tag name="KSO_WM_SLIDE_ID" val="custom20237979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7979"/>
  <p:tag name="KSO_WM_SLIDE_LAYOUT" val="a_b_f"/>
  <p:tag name="KSO_WM_SLIDE_LAYOUT_CNT" val="1_1_1"/>
  <p:tag name="KSO_WM_SLIDE_THEME_ID" val="3320991"/>
  <p:tag name="KSO_WM_SLIDE_THEME_NAME" val="Z_20237979_Blue Chinoiserie"/>
</p:tagLst>
</file>

<file path=ppt/tags/tag19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21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22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23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24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25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26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27.xml><?xml version="1.0" encoding="utf-8"?>
<p:tagLst xmlns:p="http://schemas.openxmlformats.org/presentationml/2006/main">
  <p:tag name="KSO_WM_DIAGRAM_VIRTUALLY_FRAME" val="{&quot;height&quot;:192.35,&quot;left&quot;:55.9,&quot;top&quot;:297.6,&quot;width&quot;:1036.4}"/>
</p:tagLst>
</file>

<file path=ppt/tags/tag28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29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1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2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3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4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5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6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7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8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39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41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42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43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44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45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46.xml><?xml version="1.0" encoding="utf-8"?>
<p:tagLst xmlns:p="http://schemas.openxmlformats.org/presentationml/2006/main">
  <p:tag name="KSO_WM_DIAGRAM_VIRTUALLY_FRAME" val="{&quot;height&quot;:196.70622047244098,&quot;left&quot;:59.7,&quot;top&quot;:242.04377952755902,&quot;width&quot;:1032.6}"/>
</p:tagLst>
</file>

<file path=ppt/tags/tag47.xml><?xml version="1.0" encoding="utf-8"?>
<p:tagLst xmlns:p="http://schemas.openxmlformats.org/presentationml/2006/main">
  <p:tag name="KSO_WM_DIAGRAM_VIRTUALLY_FRAME" val="{&quot;height&quot;:358.75,&quot;left&quot;:37.2,&quot;top&quot;:178.85,&quot;width&quot;:1080.64062992126}"/>
</p:tagLst>
</file>

<file path=ppt/tags/tag48.xml><?xml version="1.0" encoding="utf-8"?>
<p:tagLst xmlns:p="http://schemas.openxmlformats.org/presentationml/2006/main">
  <p:tag name="KSO_WM_DIAGRAM_VIRTUALLY_FRAME" val="{&quot;height&quot;:358.75,&quot;left&quot;:37.2,&quot;top&quot;:178.85,&quot;width&quot;:1080.64062992126}"/>
</p:tagLst>
</file>

<file path=ppt/tags/tag49.xml><?xml version="1.0" encoding="utf-8"?>
<p:tagLst xmlns:p="http://schemas.openxmlformats.org/presentationml/2006/main">
  <p:tag name="KSO_WM_DIAGRAM_VIRTUALLY_FRAME" val="{&quot;height&quot;:358.75,&quot;left&quot;:37.2,&quot;top&quot;:178.85,&quot;width&quot;:1080.64062992126}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DIAGRAM_VIRTUALLY_FRAME" val="{&quot;height&quot;:358.75,&quot;left&quot;:37.2,&quot;top&quot;:178.85,&quot;width&quot;:1080.64062992126}"/>
</p:tagLst>
</file>

<file path=ppt/tags/tag51.xml><?xml version="1.0" encoding="utf-8"?>
<p:tagLst xmlns:p="http://schemas.openxmlformats.org/presentationml/2006/main">
  <p:tag name="KSO_WM_DIAGRAM_VIRTUALLY_FRAME" val="{&quot;height&quot;:358.75,&quot;left&quot;:37.2,&quot;top&quot;:178.85,&quot;width&quot;:1080.64062992126}"/>
</p:tagLst>
</file>

<file path=ppt/tags/tag52.xml><?xml version="1.0" encoding="utf-8"?>
<p:tagLst xmlns:p="http://schemas.openxmlformats.org/presentationml/2006/main">
  <p:tag name="KSO_WM_DIAGRAM_VIRTUALLY_FRAME" val="{&quot;height&quot;:358.75,&quot;left&quot;:37.2,&quot;top&quot;:178.85,&quot;width&quot;:1080.64062992126}"/>
</p:tagLst>
</file>

<file path=ppt/tags/tag53.xml><?xml version="1.0" encoding="utf-8"?>
<p:tagLst xmlns:p="http://schemas.openxmlformats.org/presentationml/2006/main">
  <p:tag name="KSO_WM_DIAGRAM_VIRTUALLY_FRAME" val="{&quot;height&quot;:358.75,&quot;left&quot;:37.2,&quot;top&quot;:178.85,&quot;width&quot;:1080.64062992126}"/>
</p:tagLst>
</file>

<file path=ppt/tags/tag54.xml><?xml version="1.0" encoding="utf-8"?>
<p:tagLst xmlns:p="http://schemas.openxmlformats.org/presentationml/2006/main">
  <p:tag name="KSO_WM_DIAGRAM_VIRTUALLY_FRAME" val="{&quot;height&quot;:358.75,&quot;left&quot;:37.2,&quot;top&quot;:178.85,&quot;width&quot;:1080.64062992126}"/>
</p:tagLst>
</file>

<file path=ppt/tags/tag55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56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57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58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59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1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2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3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4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5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6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7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8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69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1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2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3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4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5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6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7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8.xml><?xml version="1.0" encoding="utf-8"?>
<p:tagLst xmlns:p="http://schemas.openxmlformats.org/presentationml/2006/main">
  <p:tag name="KSO_WM_DIAGRAM_VIRTUALLY_FRAME" val="{&quot;height&quot;:370,&quot;left&quot;:36.65,&quot;top&quot;:200.25,&quot;width&quot;:1096.95}"/>
</p:tagLst>
</file>

<file path=ppt/tags/tag79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162.8,&quot;left&quot;:57.3,&quot;top&quot;:297.6,&quot;width&quot;:1035}"/>
</p:tagLst>
</file>

<file path=ppt/tags/tag81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82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83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84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85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86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87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88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89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91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92.xml><?xml version="1.0" encoding="utf-8"?>
<p:tagLst xmlns:p="http://schemas.openxmlformats.org/presentationml/2006/main">
  <p:tag name="KSO_WM_DIAGRAM_VIRTUALLY_FRAME" val="{&quot;height&quot;:300,&quot;left&quot;:26.259370078740154,&quot;top&quot;:252.6,&quot;width&quot;:1049.6312598425197}"/>
</p:tagLst>
</file>

<file path=ppt/tags/tag93.xml><?xml version="1.0" encoding="utf-8"?>
<p:tagLst xmlns:p="http://schemas.openxmlformats.org/presentationml/2006/main">
  <p:tag name="KSO_WM_DIAGRAM_VIRTUALLY_FRAME" val="{&quot;height&quot;:179.8,&quot;left&quot;:17.9,&quot;top&quot;:238.25,&quot;width&quot;:683.3}"/>
</p:tagLst>
</file>

<file path=ppt/tags/tag94.xml><?xml version="1.0" encoding="utf-8"?>
<p:tagLst xmlns:p="http://schemas.openxmlformats.org/presentationml/2006/main">
  <p:tag name="KSO_WM_DIAGRAM_VIRTUALLY_FRAME" val="{&quot;height&quot;:179.8,&quot;left&quot;:17.9,&quot;top&quot;:238.25,&quot;width&quot;:683.3}"/>
</p:tagLst>
</file>

<file path=ppt/tags/tag95.xml><?xml version="1.0" encoding="utf-8"?>
<p:tagLst xmlns:p="http://schemas.openxmlformats.org/presentationml/2006/main">
  <p:tag name="KSO_WM_DIAGRAM_VIRTUALLY_FRAME" val="{&quot;height&quot;:179.8,&quot;left&quot;:17.9,&quot;top&quot;:238.25,&quot;width&quot;:683.3}"/>
</p:tagLst>
</file>

<file path=ppt/tags/tag96.xml><?xml version="1.0" encoding="utf-8"?>
<p:tagLst xmlns:p="http://schemas.openxmlformats.org/presentationml/2006/main">
  <p:tag name="KSO_WM_DIAGRAM_VIRTUALLY_FRAME" val="{&quot;height&quot;:179.8,&quot;left&quot;:17.9,&quot;top&quot;:238.25,&quot;width&quot;:683.3}"/>
</p:tagLst>
</file>

<file path=ppt/tags/tag97.xml><?xml version="1.0" encoding="utf-8"?>
<p:tagLst xmlns:p="http://schemas.openxmlformats.org/presentationml/2006/main">
  <p:tag name="KSO_WM_DIAGRAM_VIRTUALLY_FRAME" val="{&quot;height&quot;:179.8,&quot;left&quot;:17.9,&quot;top&quot;:238.25,&quot;width&quot;:683.3}"/>
</p:tagLst>
</file>

<file path=ppt/tags/tag98.xml><?xml version="1.0" encoding="utf-8"?>
<p:tagLst xmlns:p="http://schemas.openxmlformats.org/presentationml/2006/main">
  <p:tag name="KSO_WM_DIAGRAM_VIRTUALLY_FRAME" val="{&quot;height&quot;:179.8,&quot;left&quot;:17.9,&quot;top&quot;:238.25,&quot;width&quot;:683.3}"/>
</p:tagLst>
</file>

<file path=ppt/tags/tag99.xml><?xml version="1.0" encoding="utf-8"?>
<p:tagLst xmlns:p="http://schemas.openxmlformats.org/presentationml/2006/main">
  <p:tag name="KSO_WM_DIAGRAM_VIRTUALLY_FRAME" val="{&quot;height&quot;:351.3874803149606,&quot;left&quot;:59.70937007874015,&quot;top&quot;:181.05,&quot;width&quot;:1032.581259842519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5734</Words>
  <Application>WPS Presentation</Application>
  <PresentationFormat>On-screen Show (16:9)</PresentationFormat>
  <Paragraphs>403</Paragraphs>
  <Slides>33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SimSun</vt:lpstr>
      <vt:lpstr>Wingdings</vt:lpstr>
      <vt:lpstr>Algerian</vt:lpstr>
      <vt:lpstr>Barlow Bold</vt:lpstr>
      <vt:lpstr>Wingdings</vt:lpstr>
      <vt:lpstr>Times New Roman</vt:lpstr>
      <vt:lpstr>Montserrat</vt:lpstr>
      <vt:lpstr>Barlow Light</vt:lpstr>
      <vt:lpstr>Calibri</vt:lpstr>
      <vt:lpstr>Calibri Light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mussa</cp:lastModifiedBy>
  <cp:revision>12</cp:revision>
  <dcterms:created xsi:type="dcterms:W3CDTF">2025-12-05T09:04:00Z</dcterms:created>
  <dcterms:modified xsi:type="dcterms:W3CDTF">2025-12-29T05:45:10Z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167FCE693A1E4FC8B3406570D5FB534E_12</vt:lpwstr>
  </property>
  <property fmtid="{D5CDD505-2E9C-101B-9397-08002B2CF9AE}" pid="3" name="KSOProductBuildVer">
    <vt:lpwstr>1033-12.2.0.23196</vt:lpwstr>
  </property>
</Properties>
</file>